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327" r:id="rId2"/>
    <p:sldId id="26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696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048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100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768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116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55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13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21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20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407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458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301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787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58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208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616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72681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862" y="2283139"/>
            <a:ext cx="8915400" cy="3777622"/>
          </a:xfrm>
        </p:spPr>
        <p:txBody>
          <a:bodyPr/>
          <a:lstStyle/>
          <a:p>
            <a:endParaRPr lang="fa-IR" b="1" dirty="0"/>
          </a:p>
          <a:p>
            <a:pPr marL="0" indent="0">
              <a:buNone/>
            </a:pPr>
            <a:r>
              <a:rPr lang="en-US" sz="3600" b="1" dirty="0"/>
              <a:t>Afghanistan Organization Women Arise</a:t>
            </a:r>
            <a:endParaRPr lang="fa-IR" sz="3600" b="1" dirty="0"/>
          </a:p>
          <a:p>
            <a:pPr marL="0" indent="0">
              <a:buNone/>
            </a:pPr>
            <a:endParaRPr lang="en-US" sz="3600" dirty="0"/>
          </a:p>
          <a:p>
            <a:pPr marL="0" lvl="0" indent="0" algn="ctr" defTabSz="914400" eaLnBrk="0" fontAlgn="base" hangingPunct="0">
              <a:spcBef>
                <a:spcPct val="0"/>
              </a:spcBef>
              <a:spcAft>
                <a:spcPct val="0"/>
              </a:spcAft>
              <a:buClrTx/>
              <a:buNone/>
            </a:pPr>
            <a:r>
              <a:rPr lang="en-US" altLang="en-US" sz="4000" b="1" dirty="0">
                <a:solidFill>
                  <a:srgbClr val="00B0F0"/>
                </a:solidFill>
                <a:latin typeface="Calibri" panose="020F0502020204030204" pitchFamily="34" charset="0"/>
                <a:ea typeface="Calibri" panose="020F0502020204030204" pitchFamily="34" charset="0"/>
                <a:cs typeface="Arial" panose="020B0604020202020204" pitchFamily="34" charset="0"/>
              </a:rPr>
              <a:t>Digital Security Training Curriculum </a:t>
            </a:r>
            <a:endParaRPr lang="en-US" altLang="en-US" sz="1050" dirty="0">
              <a:solidFill>
                <a:srgbClr val="00B0F0"/>
              </a:solidFill>
            </a:endParaRPr>
          </a:p>
          <a:p>
            <a:pPr marL="0" lvl="0" indent="0" algn="ctr" defTabSz="914400" eaLnBrk="0" fontAlgn="base" hangingPunct="0">
              <a:spcBef>
                <a:spcPct val="0"/>
              </a:spcBef>
              <a:spcAft>
                <a:spcPct val="0"/>
              </a:spcAft>
              <a:buClrTx/>
              <a:buNone/>
            </a:pPr>
            <a:r>
              <a:rPr lang="en-US" altLang="en-US" sz="4000" b="1" dirty="0">
                <a:solidFill>
                  <a:srgbClr val="00B0F0"/>
                </a:solidFill>
                <a:latin typeface="Calibri" panose="020F0502020204030204" pitchFamily="34" charset="0"/>
                <a:ea typeface="Times New Roman" panose="02020603050405020304" pitchFamily="18" charset="0"/>
                <a:cs typeface="Arial" panose="020B0604020202020204" pitchFamily="34" charset="0"/>
              </a:rPr>
              <a:t>for Afghan Communities</a:t>
            </a:r>
            <a:endParaRPr lang="en-US" altLang="en-US" sz="3600" dirty="0">
              <a:solidFill>
                <a:srgbClr val="00B0F0"/>
              </a:solidFill>
              <a:latin typeface="Arial" panose="020B0604020202020204" pitchFamily="34" charset="0"/>
            </a:endParaRPr>
          </a:p>
          <a:p>
            <a:pPr marL="0" indent="0">
              <a:buNone/>
            </a:pPr>
            <a:endParaRPr lang="en-US" dirty="0"/>
          </a:p>
        </p:txBody>
      </p:sp>
      <p:sp>
        <p:nvSpPr>
          <p:cNvPr id="2" name="TextBox 1"/>
          <p:cNvSpPr txBox="1"/>
          <p:nvPr/>
        </p:nvSpPr>
        <p:spPr>
          <a:xfrm>
            <a:off x="1473200" y="6356350"/>
            <a:ext cx="8324850" cy="369332"/>
          </a:xfrm>
          <a:prstGeom prst="rect">
            <a:avLst/>
          </a:prstGeom>
          <a:noFill/>
        </p:spPr>
        <p:txBody>
          <a:bodyPr wrap="square" rtlCol="0">
            <a:spAutoFit/>
          </a:bodyPr>
          <a:lstStyle/>
          <a:p>
            <a:r>
              <a:rPr lang="en-US" dirty="0"/>
              <a:t>Kabul, Afghanistan                                                                             2025</a:t>
            </a:r>
          </a:p>
        </p:txBody>
      </p:sp>
      <p:pic>
        <p:nvPicPr>
          <p:cNvPr id="6" name="Picture 5">
            <a:extLst>
              <a:ext uri="{FF2B5EF4-FFF2-40B4-BE49-F238E27FC236}">
                <a16:creationId xmlns:a16="http://schemas.microsoft.com/office/drawing/2014/main" id="{FE08DEFB-198E-44B1-82C4-AA5465A12BF0}"/>
              </a:ext>
            </a:extLst>
          </p:cNvPr>
          <p:cNvPicPr>
            <a:picLocks noChangeAspect="1"/>
          </p:cNvPicPr>
          <p:nvPr/>
        </p:nvPicPr>
        <p:blipFill rotWithShape="1">
          <a:blip r:embed="rId2"/>
          <a:srcRect l="11864" t="28276" r="9159" b="38074"/>
          <a:stretch/>
        </p:blipFill>
        <p:spPr>
          <a:xfrm>
            <a:off x="4062953" y="273377"/>
            <a:ext cx="3761296" cy="1602557"/>
          </a:xfrm>
          <a:prstGeom prst="rect">
            <a:avLst/>
          </a:prstGeom>
        </p:spPr>
      </p:pic>
    </p:spTree>
    <p:extLst>
      <p:ext uri="{BB962C8B-B14F-4D97-AF65-F5344CB8AC3E}">
        <p14:creationId xmlns:p14="http://schemas.microsoft.com/office/powerpoint/2010/main" val="105087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52770"/>
            <a:ext cx="8911687" cy="1280890"/>
          </a:xfrm>
        </p:spPr>
        <p:txBody>
          <a:bodyPr>
            <a:normAutofit fontScale="90000"/>
          </a:bodyPr>
          <a:lstStyle/>
          <a:p>
            <a:r>
              <a:rPr lang="en-US" b="1" dirty="0"/>
              <a:t>TIP 7: </a:t>
            </a:r>
            <a:r>
              <a:rPr lang="en-US" b="1" i="1" dirty="0"/>
              <a:t>Use safe open-source software and applications</a:t>
            </a:r>
            <a:r>
              <a:rPr lang="en-US" dirty="0"/>
              <a:t>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28" y="1433660"/>
            <a:ext cx="2421557" cy="3060571"/>
          </a:xfrm>
          <a:prstGeom prst="rect">
            <a:avLst/>
          </a:prstGeom>
        </p:spPr>
      </p:pic>
      <p:sp>
        <p:nvSpPr>
          <p:cNvPr id="3" name="Content Placeholder 2"/>
          <p:cNvSpPr>
            <a:spLocks noGrp="1"/>
          </p:cNvSpPr>
          <p:nvPr>
            <p:ph idx="1"/>
          </p:nvPr>
        </p:nvSpPr>
        <p:spPr>
          <a:xfrm>
            <a:off x="2589212" y="1285186"/>
            <a:ext cx="8915400" cy="4587711"/>
          </a:xfrm>
        </p:spPr>
        <p:txBody>
          <a:bodyPr>
            <a:noAutofit/>
          </a:bodyPr>
          <a:lstStyle/>
          <a:p>
            <a:r>
              <a:rPr lang="en-US" b="1" dirty="0"/>
              <a:t>• Open-source software </a:t>
            </a:r>
            <a:r>
              <a:rPr lang="en-US" dirty="0"/>
              <a:t>and applications are generally more secure than proprietary </a:t>
            </a:r>
            <a:r>
              <a:rPr lang="en-US" dirty="0" err="1"/>
              <a:t>programmes</a:t>
            </a:r>
            <a:br>
              <a:rPr lang="en-US" dirty="0"/>
            </a:br>
            <a:r>
              <a:rPr lang="en-US" dirty="0"/>
              <a:t>because they provide their source code to users. This source code is then constantly updated to address</a:t>
            </a:r>
            <a:br>
              <a:rPr lang="en-US" dirty="0"/>
            </a:br>
            <a:r>
              <a:rPr lang="en-US" dirty="0"/>
              <a:t>security vulnerabilities.</a:t>
            </a:r>
            <a:br>
              <a:rPr lang="en-US" dirty="0"/>
            </a:br>
            <a:r>
              <a:rPr lang="en-US" b="1" dirty="0"/>
              <a:t>• </a:t>
            </a:r>
            <a:r>
              <a:rPr lang="en-US" dirty="0"/>
              <a:t>Using open-source software and applications keeps users from installing pirated or “cracked” proprietary</a:t>
            </a:r>
            <a:br>
              <a:rPr lang="en-US" dirty="0"/>
            </a:br>
            <a:r>
              <a:rPr lang="en-US" dirty="0"/>
              <a:t>software without a license. Pirated or “cracked” </a:t>
            </a:r>
            <a:r>
              <a:rPr lang="en-US" dirty="0" err="1"/>
              <a:t>programmes</a:t>
            </a:r>
            <a:r>
              <a:rPr lang="en-US" dirty="0"/>
              <a:t> may contain malicious elements that</a:t>
            </a:r>
            <a:br>
              <a:rPr lang="en-US" dirty="0"/>
            </a:br>
            <a:r>
              <a:rPr lang="en-US" dirty="0"/>
              <a:t>harm devices and should never be used.</a:t>
            </a:r>
            <a:br>
              <a:rPr lang="en-US" dirty="0"/>
            </a:br>
            <a:r>
              <a:rPr lang="en-US" b="1" dirty="0"/>
              <a:t>• </a:t>
            </a:r>
            <a:r>
              <a:rPr lang="en-US" dirty="0"/>
              <a:t>Be aware that not all open-source </a:t>
            </a:r>
            <a:r>
              <a:rPr lang="en-US" dirty="0" err="1"/>
              <a:t>programmes</a:t>
            </a:r>
            <a:r>
              <a:rPr lang="en-US" dirty="0"/>
              <a:t> are secure; always follow the advice of digital security</a:t>
            </a:r>
            <a:br>
              <a:rPr lang="en-US" dirty="0"/>
            </a:br>
            <a:r>
              <a:rPr lang="en-US" dirty="0"/>
              <a:t>experts before installing new software or applications. It is best to use </a:t>
            </a:r>
            <a:r>
              <a:rPr lang="en-US" dirty="0" err="1"/>
              <a:t>programmes</a:t>
            </a:r>
            <a:r>
              <a:rPr lang="en-US" dirty="0"/>
              <a:t> that have a strong</a:t>
            </a:r>
            <a:br>
              <a:rPr lang="en-US" dirty="0"/>
            </a:br>
            <a:r>
              <a:rPr lang="en-US" dirty="0"/>
              <a:t>track record, and to clearly understand security </a:t>
            </a:r>
            <a:r>
              <a:rPr lang="en-US" dirty="0" err="1"/>
              <a:t>programmes</a:t>
            </a:r>
            <a:r>
              <a:rPr lang="en-US" dirty="0"/>
              <a:t> and policies regarding privacy </a:t>
            </a:r>
            <a:br>
              <a:rPr lang="en-US" dirty="0"/>
            </a:br>
            <a:endParaRPr lang="en-US" dirty="0"/>
          </a:p>
        </p:txBody>
      </p:sp>
    </p:spTree>
    <p:extLst>
      <p:ext uri="{BB962C8B-B14F-4D97-AF65-F5344CB8AC3E}">
        <p14:creationId xmlns:p14="http://schemas.microsoft.com/office/powerpoint/2010/main" val="319812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 8: </a:t>
            </a:r>
            <a:r>
              <a:rPr lang="en-US" b="1" i="1" dirty="0"/>
              <a:t>Only download apps and software from recognized app stores</a:t>
            </a:r>
            <a:r>
              <a:rPr lang="en-US" dirty="0"/>
              <a:t> </a:t>
            </a:r>
            <a:br>
              <a:rPr lang="en-US" dirty="0"/>
            </a:br>
            <a:endParaRPr lang="en-US" dirty="0"/>
          </a:p>
        </p:txBody>
      </p:sp>
      <p:sp>
        <p:nvSpPr>
          <p:cNvPr id="3" name="Content Placeholder 2"/>
          <p:cNvSpPr>
            <a:spLocks noGrp="1"/>
          </p:cNvSpPr>
          <p:nvPr>
            <p:ph idx="1"/>
          </p:nvPr>
        </p:nvSpPr>
        <p:spPr/>
        <p:txBody>
          <a:bodyPr>
            <a:noAutofit/>
          </a:bodyPr>
          <a:lstStyle/>
          <a:p>
            <a:r>
              <a:rPr lang="en-US" sz="2400" b="1" dirty="0"/>
              <a:t>• </a:t>
            </a:r>
            <a:r>
              <a:rPr lang="en-US" sz="2400" dirty="0"/>
              <a:t>Unrecognized app stores contain dozens of applications and </a:t>
            </a:r>
            <a:r>
              <a:rPr lang="en-US" sz="2400" dirty="0" err="1"/>
              <a:t>programmes</a:t>
            </a:r>
            <a:r>
              <a:rPr lang="en-US" sz="2400" dirty="0"/>
              <a:t> contaminated with malicious</a:t>
            </a:r>
            <a:br>
              <a:rPr lang="en-US" sz="2400" dirty="0"/>
            </a:br>
            <a:r>
              <a:rPr lang="en-US" sz="2400" dirty="0"/>
              <a:t>software and back doors that provide the creator with the ability to manage and control devices.</a:t>
            </a:r>
            <a:br>
              <a:rPr lang="en-US" sz="2400" dirty="0"/>
            </a:br>
            <a:r>
              <a:rPr lang="en-US" sz="2400" b="1" dirty="0"/>
              <a:t>• </a:t>
            </a:r>
            <a:r>
              <a:rPr lang="en-US" sz="2400" dirty="0"/>
              <a:t>Only use recognized app stores and official application websites for downloads, such as: Google Play,</a:t>
            </a:r>
            <a:br>
              <a:rPr lang="en-US" sz="2400" dirty="0"/>
            </a:br>
            <a:r>
              <a:rPr lang="en-US" sz="2400" dirty="0"/>
              <a:t>the Amazon </a:t>
            </a:r>
            <a:r>
              <a:rPr lang="en-US" sz="2400" dirty="0" err="1"/>
              <a:t>Appstore</a:t>
            </a:r>
            <a:r>
              <a:rPr lang="en-US" sz="2400" dirty="0"/>
              <a:t> and the Apple App Store. </a:t>
            </a:r>
            <a:br>
              <a:rPr lang="en-US" sz="2400" dirty="0"/>
            </a:br>
            <a:endParaRPr lang="en-US" sz="2400" dirty="0"/>
          </a:p>
        </p:txBody>
      </p:sp>
    </p:spTree>
    <p:extLst>
      <p:ext uri="{BB962C8B-B14F-4D97-AF65-F5344CB8AC3E}">
        <p14:creationId xmlns:p14="http://schemas.microsoft.com/office/powerpoint/2010/main" val="170395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 9: </a:t>
            </a:r>
            <a:r>
              <a:rPr lang="en-US" b="1" i="1" dirty="0"/>
              <a:t>Encrypt computers and phones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800" b="1" dirty="0"/>
              <a:t>• </a:t>
            </a:r>
            <a:r>
              <a:rPr lang="en-US" sz="2800" dirty="0"/>
              <a:t>Encryption provides confidentiality and is fundamental to information security.</a:t>
            </a:r>
            <a:br>
              <a:rPr lang="en-US" sz="2800" dirty="0"/>
            </a:br>
            <a:r>
              <a:rPr lang="en-US" sz="2800" b="1" dirty="0"/>
              <a:t>• </a:t>
            </a:r>
            <a:r>
              <a:rPr lang="en-US" sz="2800" dirty="0"/>
              <a:t>Use encryption to send encrypted messages, safely store information, browse the Internet anonymously</a:t>
            </a:r>
            <a:br>
              <a:rPr lang="en-US" sz="2800" dirty="0"/>
            </a:br>
            <a:r>
              <a:rPr lang="en-US" sz="2800" dirty="0"/>
              <a:t>and share information more securely.</a:t>
            </a:r>
            <a:br>
              <a:rPr lang="en-US" sz="2800" dirty="0"/>
            </a:br>
            <a:endParaRPr lang="en-US" sz="2800" dirty="0"/>
          </a:p>
        </p:txBody>
      </p:sp>
    </p:spTree>
    <p:extLst>
      <p:ext uri="{BB962C8B-B14F-4D97-AF65-F5344CB8AC3E}">
        <p14:creationId xmlns:p14="http://schemas.microsoft.com/office/powerpoint/2010/main" val="273025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 10: </a:t>
            </a:r>
            <a:r>
              <a:rPr lang="en-US" b="1" i="1" dirty="0"/>
              <a:t>Back up your data</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400" b="1" dirty="0"/>
              <a:t>• </a:t>
            </a:r>
            <a:r>
              <a:rPr lang="en-US" sz="2400" dirty="0"/>
              <a:t>The backup process is like storing valuable information in a safe so that it can be recovered if the original</a:t>
            </a:r>
            <a:br>
              <a:rPr lang="en-US" sz="2400" dirty="0"/>
            </a:br>
            <a:r>
              <a:rPr lang="en-US" sz="2400" dirty="0"/>
              <a:t>data is ever lost, damaged or hacked.</a:t>
            </a:r>
            <a:br>
              <a:rPr lang="en-US" sz="2400" dirty="0"/>
            </a:br>
            <a:r>
              <a:rPr lang="en-US" sz="2400" b="1" dirty="0"/>
              <a:t>• </a:t>
            </a:r>
            <a:r>
              <a:rPr lang="en-US" sz="2400" dirty="0"/>
              <a:t>Manually activate the backup tool provided with the operating system (either in Windows or </a:t>
            </a:r>
            <a:r>
              <a:rPr lang="en-US" sz="2400" dirty="0" err="1"/>
              <a:t>MacOS</a:t>
            </a:r>
            <a:r>
              <a:rPr lang="en-US" sz="2400" dirty="0"/>
              <a:t>)</a:t>
            </a:r>
            <a:br>
              <a:rPr lang="en-US" sz="2400" dirty="0"/>
            </a:br>
            <a:r>
              <a:rPr lang="en-US" sz="2400" dirty="0"/>
              <a:t>and be sure to complete backups periodically.</a:t>
            </a:r>
            <a:br>
              <a:rPr lang="en-US" sz="2400" dirty="0"/>
            </a:br>
            <a:r>
              <a:rPr lang="en-US" sz="2400" b="1" dirty="0"/>
              <a:t>• </a:t>
            </a:r>
            <a:r>
              <a:rPr lang="en-US" sz="2400" dirty="0"/>
              <a:t>Encrypt backup versions of data for storage.</a:t>
            </a:r>
            <a:br>
              <a:rPr lang="en-US" sz="2400" dirty="0"/>
            </a:br>
            <a:r>
              <a:rPr lang="en-US" sz="2400" b="1" dirty="0"/>
              <a:t>• </a:t>
            </a:r>
            <a:r>
              <a:rPr lang="en-US" sz="2400" dirty="0"/>
              <a:t>Store the backup either on an external hard drive or via a cloud-based service, e.g., Google Drive. </a:t>
            </a:r>
            <a:br>
              <a:rPr lang="en-US" sz="2400" dirty="0"/>
            </a:br>
            <a:endParaRPr lang="en-US" sz="2400" dirty="0"/>
          </a:p>
        </p:txBody>
      </p:sp>
    </p:spTree>
    <p:extLst>
      <p:ext uri="{BB962C8B-B14F-4D97-AF65-F5344CB8AC3E}">
        <p14:creationId xmlns:p14="http://schemas.microsoft.com/office/powerpoint/2010/main" val="227765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ADDITIONAL TIP: </a:t>
            </a:r>
            <a:r>
              <a:rPr lang="en-US" b="1" i="1" dirty="0"/>
              <a:t>Emergency Lockdown Mode</a:t>
            </a:r>
            <a:r>
              <a:rPr lang="en-US" dirty="0"/>
              <a:t> </a:t>
            </a:r>
            <a:br>
              <a:rPr lang="en-US" dirty="0"/>
            </a:br>
            <a:endParaRPr lang="en-US" dirty="0"/>
          </a:p>
        </p:txBody>
      </p:sp>
      <p:sp>
        <p:nvSpPr>
          <p:cNvPr id="3" name="Content Placeholder 2"/>
          <p:cNvSpPr>
            <a:spLocks noGrp="1"/>
          </p:cNvSpPr>
          <p:nvPr>
            <p:ph idx="1"/>
          </p:nvPr>
        </p:nvSpPr>
        <p:spPr/>
        <p:txBody>
          <a:bodyPr>
            <a:noAutofit/>
          </a:bodyPr>
          <a:lstStyle/>
          <a:p>
            <a:r>
              <a:rPr lang="en-US" sz="2600" b="1" dirty="0"/>
              <a:t>• </a:t>
            </a:r>
            <a:r>
              <a:rPr lang="en-US" sz="2600" dirty="0"/>
              <a:t>iPhone users have an optional, emergency Lockdown Mode to protect against sophisticated and</a:t>
            </a:r>
            <a:br>
              <a:rPr lang="en-US" sz="2600" dirty="0"/>
            </a:br>
            <a:r>
              <a:rPr lang="en-US" sz="2600" dirty="0"/>
              <a:t>targeted cyberattacks.</a:t>
            </a:r>
            <a:br>
              <a:rPr lang="en-US" sz="2600" dirty="0"/>
            </a:br>
            <a:r>
              <a:rPr lang="en-US" sz="2600" b="1" dirty="0"/>
              <a:t>• </a:t>
            </a:r>
            <a:r>
              <a:rPr lang="en-US" sz="2600" dirty="0"/>
              <a:t>Lockdown Mode limits the functionalities of certain apps, websites and features to reduce the likelihood</a:t>
            </a:r>
            <a:br>
              <a:rPr lang="en-US" sz="2600" dirty="0"/>
            </a:br>
            <a:r>
              <a:rPr lang="en-US" sz="2600" dirty="0"/>
              <a:t>that spyware can break through to access data stored on devices. </a:t>
            </a:r>
            <a:br>
              <a:rPr lang="en-US" sz="2600" dirty="0"/>
            </a:b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66" y="2320156"/>
            <a:ext cx="2365546" cy="3194525"/>
          </a:xfrm>
          <a:prstGeom prst="rect">
            <a:avLst/>
          </a:prstGeom>
        </p:spPr>
      </p:pic>
    </p:spTree>
    <p:extLst>
      <p:ext uri="{BB962C8B-B14F-4D97-AF65-F5344CB8AC3E}">
        <p14:creationId xmlns:p14="http://schemas.microsoft.com/office/powerpoint/2010/main" val="203605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Email Security</a:t>
            </a:r>
          </a:p>
        </p:txBody>
      </p:sp>
      <p:sp>
        <p:nvSpPr>
          <p:cNvPr id="3" name="Content Placeholder 2"/>
          <p:cNvSpPr>
            <a:spLocks noGrp="1"/>
          </p:cNvSpPr>
          <p:nvPr>
            <p:ph idx="1"/>
          </p:nvPr>
        </p:nvSpPr>
        <p:spPr/>
        <p:txBody>
          <a:bodyPr>
            <a:normAutofit/>
          </a:bodyPr>
          <a:lstStyle/>
          <a:p>
            <a:r>
              <a:rPr lang="en-US" sz="2800" b="1" dirty="0"/>
              <a:t>Securing your email is essential to protect your personal information, prevent identity theft, and avoid falling victim to scams or cyberattacks. Here’s a practical guide to keeping your email safe: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572" y="4479759"/>
            <a:ext cx="5196747" cy="2241552"/>
          </a:xfrm>
          <a:prstGeom prst="rect">
            <a:avLst/>
          </a:prstGeom>
        </p:spPr>
      </p:pic>
    </p:spTree>
    <p:extLst>
      <p:ext uri="{BB962C8B-B14F-4D97-AF65-F5344CB8AC3E}">
        <p14:creationId xmlns:p14="http://schemas.microsoft.com/office/powerpoint/2010/main" val="354981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Create strong passwords and</a:t>
            </a:r>
            <a:br>
              <a:rPr lang="en-US" b="1" dirty="0"/>
            </a:br>
            <a:r>
              <a:rPr lang="en-US" b="1" dirty="0"/>
              <a:t>enable multifactor authentication</a:t>
            </a:r>
            <a:r>
              <a:rPr lang="en-US" dirty="0"/>
              <a:t> </a:t>
            </a:r>
            <a:br>
              <a:rPr lang="en-US" dirty="0"/>
            </a:br>
            <a:endParaRPr lang="en-US" dirty="0"/>
          </a:p>
        </p:txBody>
      </p:sp>
      <p:sp>
        <p:nvSpPr>
          <p:cNvPr id="3" name="Content Placeholder 2"/>
          <p:cNvSpPr>
            <a:spLocks noGrp="1"/>
          </p:cNvSpPr>
          <p:nvPr>
            <p:ph idx="1"/>
          </p:nvPr>
        </p:nvSpPr>
        <p:spPr>
          <a:xfrm>
            <a:off x="2589212" y="2133599"/>
            <a:ext cx="8915400" cy="4210639"/>
          </a:xfrm>
        </p:spPr>
        <p:txBody>
          <a:bodyPr>
            <a:normAutofit/>
          </a:bodyPr>
          <a:lstStyle/>
          <a:p>
            <a:r>
              <a:rPr lang="en-US" sz="2800" b="1" dirty="0"/>
              <a:t>Strong passwords</a:t>
            </a:r>
            <a:r>
              <a:rPr lang="en-US" sz="2800" dirty="0"/>
              <a:t> </a:t>
            </a:r>
            <a:br>
              <a:rPr lang="en-US" sz="2800" dirty="0"/>
            </a:br>
            <a:endParaRPr lang="en-US" sz="2800" dirty="0"/>
          </a:p>
          <a:p>
            <a:r>
              <a:rPr lang="en-US" sz="2000" dirty="0"/>
              <a:t>Strong passwords provide the foundation of digital protection. Their strength allows them to withstand the many</a:t>
            </a:r>
            <a:br>
              <a:rPr lang="en-US" sz="2000" dirty="0"/>
            </a:br>
            <a:r>
              <a:rPr lang="en-US" sz="2000" dirty="0"/>
              <a:t>attacks that target passwords, including </a:t>
            </a:r>
            <a:r>
              <a:rPr lang="en-US" sz="2000" b="1" dirty="0"/>
              <a:t>phishing </a:t>
            </a:r>
            <a:r>
              <a:rPr lang="en-US" sz="2000" dirty="0"/>
              <a:t>operations, </a:t>
            </a:r>
            <a:r>
              <a:rPr lang="en-US" sz="2000" b="1" dirty="0" err="1"/>
              <a:t>keyloggers</a:t>
            </a:r>
            <a:r>
              <a:rPr lang="en-US" sz="2000" b="1" dirty="0"/>
              <a:t> </a:t>
            </a:r>
            <a:r>
              <a:rPr lang="en-US" sz="2000" dirty="0"/>
              <a:t>and other attacks aimed at intercepting</a:t>
            </a:r>
            <a:br>
              <a:rPr lang="en-US" sz="2000" dirty="0"/>
            </a:br>
            <a:r>
              <a:rPr lang="en-US" sz="2000" dirty="0"/>
              <a:t>data or gaining unauthorized entry to protected accounts or data.4</a:t>
            </a:r>
            <a:br>
              <a:rPr lang="en-US" sz="2000" dirty="0"/>
            </a:br>
            <a:r>
              <a:rPr lang="en-US" sz="2000" dirty="0"/>
              <a:t>The best defense against these attacks is to prevent them by creating strong passwords and regularly changing</a:t>
            </a:r>
            <a:br>
              <a:rPr lang="en-US" sz="2000" dirty="0"/>
            </a:br>
            <a:r>
              <a:rPr lang="en-US" sz="2000" dirty="0"/>
              <a:t>them.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74" y="2313999"/>
            <a:ext cx="2434692" cy="3210109"/>
          </a:xfrm>
          <a:prstGeom prst="rect">
            <a:avLst/>
          </a:prstGeom>
        </p:spPr>
      </p:pic>
    </p:spTree>
    <p:extLst>
      <p:ext uri="{BB962C8B-B14F-4D97-AF65-F5344CB8AC3E}">
        <p14:creationId xmlns:p14="http://schemas.microsoft.com/office/powerpoint/2010/main" val="250131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083" y="95423"/>
            <a:ext cx="8911687" cy="1280890"/>
          </a:xfrm>
        </p:spPr>
        <p:txBody>
          <a:bodyPr/>
          <a:lstStyle/>
          <a:p>
            <a:r>
              <a:rPr lang="en-US" b="1" dirty="0"/>
              <a:t>A STRONG PASSWORD IS:</a:t>
            </a:r>
            <a:r>
              <a:rPr lang="en-US" dirty="0"/>
              <a:t> </a:t>
            </a:r>
            <a:br>
              <a:rPr lang="en-US" dirty="0"/>
            </a:br>
            <a:endParaRPr lang="en-US" dirty="0"/>
          </a:p>
        </p:txBody>
      </p:sp>
      <p:sp>
        <p:nvSpPr>
          <p:cNvPr id="3" name="Content Placeholder 2"/>
          <p:cNvSpPr>
            <a:spLocks noGrp="1"/>
          </p:cNvSpPr>
          <p:nvPr>
            <p:ph idx="1"/>
          </p:nvPr>
        </p:nvSpPr>
        <p:spPr>
          <a:xfrm>
            <a:off x="2508083" y="1159497"/>
            <a:ext cx="9124593" cy="5307291"/>
          </a:xfrm>
        </p:spPr>
        <p:txBody>
          <a:bodyPr>
            <a:normAutofit lnSpcReduction="10000"/>
          </a:bodyPr>
          <a:lstStyle/>
          <a:p>
            <a:r>
              <a:rPr lang="en-US" sz="1900" b="1" dirty="0"/>
              <a:t>1</a:t>
            </a:r>
            <a:r>
              <a:rPr lang="en-US" sz="2200" b="1" dirty="0"/>
              <a:t>. Long</a:t>
            </a:r>
            <a:br>
              <a:rPr lang="en-US" sz="2200" b="1" dirty="0"/>
            </a:br>
            <a:r>
              <a:rPr lang="en-US" sz="2200" b="1" dirty="0"/>
              <a:t>2. Complex</a:t>
            </a:r>
            <a:br>
              <a:rPr lang="en-US" sz="2200" b="1" dirty="0"/>
            </a:br>
            <a:r>
              <a:rPr lang="en-US" sz="2200" dirty="0"/>
              <a:t>Avoid using numbers or letters in a sequential manner or using personal or family information.</a:t>
            </a:r>
            <a:br>
              <a:rPr lang="en-US" sz="2200" dirty="0"/>
            </a:br>
            <a:r>
              <a:rPr lang="en-US" sz="2200" dirty="0"/>
              <a:t>Avoid using birthdates, names of family members or pets in passwords.</a:t>
            </a:r>
            <a:br>
              <a:rPr lang="en-US" sz="2200" dirty="0"/>
            </a:br>
            <a:r>
              <a:rPr lang="en-US" sz="2200" b="1" dirty="0"/>
              <a:t>3. Random</a:t>
            </a:r>
            <a:br>
              <a:rPr lang="en-US" sz="2200" b="1" dirty="0"/>
            </a:br>
            <a:r>
              <a:rPr lang="en-US" sz="2200" b="1" dirty="0"/>
              <a:t>4. Easy to remember</a:t>
            </a:r>
            <a:br>
              <a:rPr lang="en-US" sz="2200" b="1" dirty="0"/>
            </a:br>
            <a:r>
              <a:rPr lang="en-US" sz="2200" dirty="0"/>
              <a:t>Use more than 12 characters. The shorter it is, the quicker it can be identified.</a:t>
            </a:r>
            <a:br>
              <a:rPr lang="en-US" sz="2200" dirty="0"/>
            </a:br>
            <a:r>
              <a:rPr lang="en-US" sz="2200" dirty="0"/>
              <a:t>Use uppercase and lowercase letters, numbers and symbols.</a:t>
            </a:r>
            <a:br>
              <a:rPr lang="en-US" sz="2200" dirty="0"/>
            </a:br>
            <a:r>
              <a:rPr lang="en-US" sz="2200" dirty="0"/>
              <a:t>Forgetting passwords begins a cycle of retrieval, which requires more information.</a:t>
            </a:r>
            <a:br>
              <a:rPr lang="en-US" sz="2200" dirty="0"/>
            </a:br>
            <a:r>
              <a:rPr lang="en-US" sz="2200" dirty="0"/>
              <a:t>Use a password manager (below) if remembering multiple passwords becomes complicated.</a:t>
            </a:r>
            <a:br>
              <a:rPr lang="en-US" sz="2200" dirty="0"/>
            </a:br>
            <a:br>
              <a:rPr lang="en-US" sz="1900" dirty="0"/>
            </a:br>
            <a:endParaRPr lang="en-US"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53" y="1282831"/>
            <a:ext cx="2218429" cy="2808402"/>
          </a:xfrm>
          <a:prstGeom prst="rect">
            <a:avLst/>
          </a:prstGeom>
        </p:spPr>
      </p:pic>
    </p:spTree>
    <p:extLst>
      <p:ext uri="{BB962C8B-B14F-4D97-AF65-F5344CB8AC3E}">
        <p14:creationId xmlns:p14="http://schemas.microsoft.com/office/powerpoint/2010/main" val="95293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77072"/>
            <a:ext cx="8915400" cy="6480928"/>
          </a:xfrm>
        </p:spPr>
        <p:txBody>
          <a:bodyPr/>
          <a:lstStyle/>
          <a:p>
            <a:r>
              <a:rPr lang="en-US" b="1" dirty="0"/>
              <a:t>5. Confidential</a:t>
            </a:r>
            <a:br>
              <a:rPr lang="en-US" b="1" dirty="0"/>
            </a:br>
            <a:r>
              <a:rPr lang="en-US" dirty="0"/>
              <a:t>Create and save passwords but only in safe places. Unsafe places include directly in the browser, a</a:t>
            </a:r>
            <a:br>
              <a:rPr lang="en-US" dirty="0"/>
            </a:br>
            <a:r>
              <a:rPr lang="en-US" dirty="0"/>
              <a:t>phone’s notes application, a phone’s reminders application, sticky notes on a computer or inside a</a:t>
            </a:r>
            <a:br>
              <a:rPr lang="en-US" dirty="0"/>
            </a:br>
            <a:r>
              <a:rPr lang="en-US" dirty="0"/>
              <a:t>notebook/agenda. These locations are insecure because they are easy to access.</a:t>
            </a:r>
            <a:br>
              <a:rPr lang="en-US" dirty="0"/>
            </a:br>
            <a:r>
              <a:rPr lang="en-US" b="1" dirty="0"/>
              <a:t>6. Unique</a:t>
            </a:r>
            <a:br>
              <a:rPr lang="en-US" b="1" dirty="0"/>
            </a:br>
            <a:r>
              <a:rPr lang="en-US" dirty="0"/>
              <a:t>Each account or service must have its own password. Discovering the password for one account will</a:t>
            </a:r>
            <a:br>
              <a:rPr lang="en-US" dirty="0"/>
            </a:br>
            <a:r>
              <a:rPr lang="en-US" dirty="0"/>
              <a:t>make other accounts vulnerable if they use the same password.</a:t>
            </a:r>
            <a:r>
              <a:rPr lang="en-US" b="1" dirty="0"/>
              <a:t> </a:t>
            </a:r>
          </a:p>
          <a:p>
            <a:r>
              <a:rPr lang="en-US" b="1" dirty="0"/>
              <a:t>7. Periodically changed</a:t>
            </a:r>
            <a:br>
              <a:rPr lang="en-US" b="1" dirty="0"/>
            </a:br>
            <a:r>
              <a:rPr lang="en-US" dirty="0"/>
              <a:t>Create and save passwords but only in safe places. Unsafe places include directly in the browser, a</a:t>
            </a:r>
            <a:br>
              <a:rPr lang="en-US" dirty="0"/>
            </a:br>
            <a:r>
              <a:rPr lang="en-US" dirty="0"/>
              <a:t>phone’s notes application, a phone’s reminders application, sticky notes on a computer or inside a</a:t>
            </a:r>
            <a:br>
              <a:rPr lang="en-US" dirty="0"/>
            </a:br>
            <a:r>
              <a:rPr lang="en-US" dirty="0"/>
              <a:t>notebook/agenda. These locations are insecure because they are easy to access. </a:t>
            </a:r>
            <a:br>
              <a:rPr lang="en-US" dirty="0"/>
            </a:br>
            <a:r>
              <a:rPr lang="en-US" b="1" dirty="0"/>
              <a:t>8. Original</a:t>
            </a:r>
            <a:br>
              <a:rPr lang="en-US" b="1" dirty="0"/>
            </a:br>
            <a:r>
              <a:rPr lang="en-US" dirty="0"/>
              <a:t>Do not use common keyboard patterns, e.g., “Qwerty12345” or “Password123”. </a:t>
            </a: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26" y="1355479"/>
            <a:ext cx="2387559" cy="3508751"/>
          </a:xfrm>
          <a:prstGeom prst="rect">
            <a:avLst/>
          </a:prstGeom>
        </p:spPr>
      </p:pic>
    </p:spTree>
    <p:extLst>
      <p:ext uri="{BB962C8B-B14F-4D97-AF65-F5344CB8AC3E}">
        <p14:creationId xmlns:p14="http://schemas.microsoft.com/office/powerpoint/2010/main" val="126318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65608"/>
            <a:ext cx="8915400" cy="5345614"/>
          </a:xfrm>
        </p:spPr>
        <p:txBody>
          <a:bodyPr/>
          <a:lstStyle/>
          <a:p>
            <a:r>
              <a:rPr lang="en-US" sz="2800" dirty="0"/>
              <a:t>Passwords can be saved in hard-to-reach </a:t>
            </a:r>
            <a:r>
              <a:rPr lang="en-US" sz="2800" b="1" dirty="0"/>
              <a:t>caches </a:t>
            </a:r>
            <a:r>
              <a:rPr lang="en-US" sz="2800" dirty="0"/>
              <a:t>or password managers. These caches are strong password generators</a:t>
            </a:r>
            <a:br>
              <a:rPr lang="en-US" sz="2800" dirty="0"/>
            </a:br>
            <a:r>
              <a:rPr lang="en-US" sz="2800" dirty="0"/>
              <a:t>and a huge number of passwords can be saved in them.</a:t>
            </a:r>
            <a:br>
              <a:rPr lang="en-US" sz="2800" dirty="0"/>
            </a:br>
            <a:r>
              <a:rPr lang="en-US" sz="2800" dirty="0"/>
              <a:t>Password managers considered safe at the time of publication include:</a:t>
            </a:r>
            <a:br>
              <a:rPr lang="en-US" sz="2800" dirty="0"/>
            </a:br>
            <a:r>
              <a:rPr lang="en-US" sz="2800" b="1" dirty="0"/>
              <a:t>1. </a:t>
            </a:r>
            <a:r>
              <a:rPr lang="en-US" sz="2800" b="1" dirty="0" err="1"/>
              <a:t>KeePassXC</a:t>
            </a:r>
            <a:br>
              <a:rPr lang="en-US" sz="2800" b="1" dirty="0"/>
            </a:br>
            <a:r>
              <a:rPr lang="en-US" sz="2800" b="1" dirty="0"/>
              <a:t>2. </a:t>
            </a:r>
            <a:r>
              <a:rPr lang="en-US" sz="2800" b="1" dirty="0" err="1"/>
              <a:t>Bitwarden</a:t>
            </a:r>
            <a:r>
              <a:rPr lang="en-US" sz="2800" dirty="0"/>
              <a:t> </a:t>
            </a:r>
            <a:br>
              <a:rPr lang="en-US" dirty="0"/>
            </a:br>
            <a:endParaRPr lang="en-US" dirty="0"/>
          </a:p>
        </p:txBody>
      </p:sp>
    </p:spTree>
    <p:extLst>
      <p:ext uri="{BB962C8B-B14F-4D97-AF65-F5344CB8AC3E}">
        <p14:creationId xmlns:p14="http://schemas.microsoft.com/office/powerpoint/2010/main" val="295377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Computer and Mobile Security</a:t>
            </a:r>
            <a:br>
              <a:rPr lang="en-US" dirty="0"/>
            </a:br>
            <a:endParaRPr lang="en-US" dirty="0"/>
          </a:p>
        </p:txBody>
      </p:sp>
      <p:sp>
        <p:nvSpPr>
          <p:cNvPr id="3" name="Content Placeholder 2"/>
          <p:cNvSpPr>
            <a:spLocks noGrp="1"/>
          </p:cNvSpPr>
          <p:nvPr>
            <p:ph idx="1"/>
          </p:nvPr>
        </p:nvSpPr>
        <p:spPr/>
        <p:txBody>
          <a:bodyPr>
            <a:normAutofit/>
          </a:bodyPr>
          <a:lstStyle/>
          <a:p>
            <a:r>
              <a:rPr lang="en-US" sz="2800" b="1" dirty="0"/>
              <a:t>refers to the tools, practices, and technologies used to keep your devices—like laptops, desktops, smartphones, and tablets—safe from digital threats. These threats can include viruses, malware, hackers, data theft, and more.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854" y="4390911"/>
            <a:ext cx="8471758" cy="2467089"/>
          </a:xfrm>
          <a:prstGeom prst="rect">
            <a:avLst/>
          </a:prstGeom>
        </p:spPr>
      </p:pic>
    </p:spTree>
    <p:extLst>
      <p:ext uri="{BB962C8B-B14F-4D97-AF65-F5344CB8AC3E}">
        <p14:creationId xmlns:p14="http://schemas.microsoft.com/office/powerpoint/2010/main" val="2334442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Multifactor authentication</a:t>
            </a:r>
            <a:r>
              <a:rPr lang="en-US" dirty="0"/>
              <a:t> </a:t>
            </a:r>
            <a:br>
              <a:rPr lang="en-US" dirty="0"/>
            </a:br>
            <a:endParaRPr lang="en-US" dirty="0"/>
          </a:p>
        </p:txBody>
      </p:sp>
      <p:sp>
        <p:nvSpPr>
          <p:cNvPr id="3" name="Content Placeholder 2"/>
          <p:cNvSpPr>
            <a:spLocks noGrp="1"/>
          </p:cNvSpPr>
          <p:nvPr>
            <p:ph idx="1"/>
          </p:nvPr>
        </p:nvSpPr>
        <p:spPr>
          <a:xfrm>
            <a:off x="2592925" y="1464296"/>
            <a:ext cx="9143446" cy="5266442"/>
          </a:xfrm>
        </p:spPr>
        <p:txBody>
          <a:bodyPr>
            <a:noAutofit/>
          </a:bodyPr>
          <a:lstStyle/>
          <a:p>
            <a:r>
              <a:rPr lang="en-US" sz="2400" dirty="0"/>
              <a:t>Activating the multifactor authentication feature on accounts provides serious protection from hacking and</a:t>
            </a:r>
            <a:br>
              <a:rPr lang="en-US" sz="2400" dirty="0"/>
            </a:br>
            <a:r>
              <a:rPr lang="en-US" sz="2400" dirty="0"/>
              <a:t>phishing. Multifactor authentication is an additional feature that prompts users to enter a single-use passcode that</a:t>
            </a:r>
            <a:br>
              <a:rPr lang="en-US" sz="2400" dirty="0"/>
            </a:br>
            <a:r>
              <a:rPr lang="en-US" sz="2400" dirty="0"/>
              <a:t>is generated after they enter their regular password. This single-use password is sent to the user via SMS or email, or</a:t>
            </a:r>
            <a:br>
              <a:rPr lang="en-US" sz="2400" dirty="0"/>
            </a:br>
            <a:r>
              <a:rPr lang="en-US" sz="2400" dirty="0"/>
              <a:t>accessed via a specific authentication application.</a:t>
            </a:r>
            <a:br>
              <a:rPr lang="en-US" sz="2400" dirty="0"/>
            </a:br>
            <a:r>
              <a:rPr lang="en-US" sz="2400" dirty="0"/>
              <a:t>The best way to enable two-step verification is to do so by using an external app. The following applications were</a:t>
            </a:r>
            <a:br>
              <a:rPr lang="en-US" sz="2400" dirty="0"/>
            </a:br>
            <a:r>
              <a:rPr lang="en-US" sz="2400" dirty="0"/>
              <a:t>considered safe at the time of publication:</a:t>
            </a:r>
            <a:br>
              <a:rPr lang="en-US" sz="2400" dirty="0"/>
            </a:br>
            <a:r>
              <a:rPr lang="en-US" sz="2400" b="1" dirty="0"/>
              <a:t>1. Duo Mobile</a:t>
            </a:r>
            <a:br>
              <a:rPr lang="en-US" sz="2400" b="1" dirty="0"/>
            </a:br>
            <a:r>
              <a:rPr lang="en-US" sz="2400" b="1" dirty="0"/>
              <a:t>2. Aegis Authenticator (for Android only)</a:t>
            </a:r>
            <a:br>
              <a:rPr lang="en-US" sz="2400" b="1" dirty="0"/>
            </a:br>
            <a:r>
              <a:rPr lang="en-US" sz="2400" b="1" dirty="0"/>
              <a:t>3. Google Authenticator (iOS or Android)</a:t>
            </a:r>
            <a:r>
              <a:rPr lang="en-US" sz="2400" dirty="0"/>
              <a:t> </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27" y="1364907"/>
            <a:ext cx="2312697" cy="4413724"/>
          </a:xfrm>
          <a:prstGeom prst="rect">
            <a:avLst/>
          </a:prstGeom>
        </p:spPr>
      </p:pic>
    </p:spTree>
    <p:extLst>
      <p:ext uri="{BB962C8B-B14F-4D97-AF65-F5344CB8AC3E}">
        <p14:creationId xmlns:p14="http://schemas.microsoft.com/office/powerpoint/2010/main" val="216732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MALWARE?</a:t>
            </a:r>
            <a:endParaRPr lang="en-US" dirty="0"/>
          </a:p>
        </p:txBody>
      </p:sp>
      <p:sp>
        <p:nvSpPr>
          <p:cNvPr id="3" name="Content Placeholder 2"/>
          <p:cNvSpPr>
            <a:spLocks noGrp="1"/>
          </p:cNvSpPr>
          <p:nvPr>
            <p:ph idx="1"/>
          </p:nvPr>
        </p:nvSpPr>
        <p:spPr>
          <a:xfrm>
            <a:off x="2589212" y="1348033"/>
            <a:ext cx="8915400" cy="4563189"/>
          </a:xfrm>
        </p:spPr>
        <p:txBody>
          <a:bodyPr>
            <a:normAutofit fontScale="92500" lnSpcReduction="10000"/>
          </a:bodyPr>
          <a:lstStyle/>
          <a:p>
            <a:r>
              <a:rPr lang="en-US" b="1" dirty="0"/>
              <a:t>Malicious software, or “malware”, is a term describing software designed with the intent to damage,</a:t>
            </a:r>
            <a:br>
              <a:rPr lang="en-US" b="1" dirty="0"/>
            </a:br>
            <a:r>
              <a:rPr lang="en-US" b="1" dirty="0"/>
              <a:t>exploit or disable devices, operating systems or networks. It is used to steal data, gain unauthorized</a:t>
            </a:r>
            <a:br>
              <a:rPr lang="en-US" b="1" dirty="0"/>
            </a:br>
            <a:r>
              <a:rPr lang="en-US" b="1" dirty="0"/>
              <a:t>access, disable some or all functions, or damage devices or any related networks.</a:t>
            </a:r>
            <a:br>
              <a:rPr lang="en-US" b="1" dirty="0"/>
            </a:br>
            <a:r>
              <a:rPr lang="en-US" b="1" dirty="0"/>
              <a:t>“Viruses” make up only a small part of the malicious software family. Other types of even more</a:t>
            </a:r>
            <a:br>
              <a:rPr lang="en-US" b="1" dirty="0"/>
            </a:br>
            <a:r>
              <a:rPr lang="en-US" b="1" dirty="0"/>
              <a:t>harmful malware may infiltrate and infect devices during Internet use.</a:t>
            </a:r>
            <a:br>
              <a:rPr lang="en-US" b="1" dirty="0"/>
            </a:br>
            <a:r>
              <a:rPr lang="en-US" b="1" dirty="0"/>
              <a:t>The process of eliminating malware requires ongoing preventive steps. Creating barriers to infection</a:t>
            </a:r>
            <a:br>
              <a:rPr lang="en-US" b="1" dirty="0"/>
            </a:br>
            <a:r>
              <a:rPr lang="en-US" b="1" dirty="0"/>
              <a:t>and penetration by malicious software allows users to eliminate threats before they enter their</a:t>
            </a:r>
            <a:br>
              <a:rPr lang="en-US" b="1" dirty="0"/>
            </a:br>
            <a:r>
              <a:rPr lang="en-US" b="1" dirty="0"/>
              <a:t>devices.</a:t>
            </a:r>
            <a:br>
              <a:rPr lang="en-US" b="1" dirty="0"/>
            </a:br>
            <a:r>
              <a:rPr lang="en-US" b="1" dirty="0"/>
              <a:t>There are many types of malicious software, including Trojans, worms, ransomware, adware, spyware</a:t>
            </a:r>
            <a:br>
              <a:rPr lang="en-US" b="1" dirty="0"/>
            </a:br>
            <a:r>
              <a:rPr lang="en-US" b="1" dirty="0"/>
              <a:t>and others</a:t>
            </a:r>
            <a:r>
              <a:rPr lang="en-US" dirty="0"/>
              <a:t>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0" y="1348033"/>
            <a:ext cx="2368705" cy="3817856"/>
          </a:xfrm>
          <a:prstGeom prst="rect">
            <a:avLst/>
          </a:prstGeom>
        </p:spPr>
      </p:pic>
    </p:spTree>
    <p:extLst>
      <p:ext uri="{BB962C8B-B14F-4D97-AF65-F5344CB8AC3E}">
        <p14:creationId xmlns:p14="http://schemas.microsoft.com/office/powerpoint/2010/main" val="350882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protect devices from malware</a:t>
            </a:r>
            <a:r>
              <a:rPr lang="en-US" dirty="0"/>
              <a:t> </a:t>
            </a:r>
            <a:br>
              <a:rPr lang="en-US" dirty="0"/>
            </a:br>
            <a:endParaRPr lang="en-US" dirty="0"/>
          </a:p>
        </p:txBody>
      </p:sp>
      <p:sp>
        <p:nvSpPr>
          <p:cNvPr id="3" name="Content Placeholder 2"/>
          <p:cNvSpPr>
            <a:spLocks noGrp="1"/>
          </p:cNvSpPr>
          <p:nvPr>
            <p:ph idx="1"/>
          </p:nvPr>
        </p:nvSpPr>
        <p:spPr>
          <a:xfrm>
            <a:off x="2589212" y="1442301"/>
            <a:ext cx="8915400" cy="5033913"/>
          </a:xfrm>
        </p:spPr>
        <p:txBody>
          <a:bodyPr>
            <a:normAutofit/>
          </a:bodyPr>
          <a:lstStyle/>
          <a:p>
            <a:r>
              <a:rPr lang="en-US" sz="2000" b="1" dirty="0"/>
              <a:t>1. </a:t>
            </a:r>
            <a:r>
              <a:rPr lang="en-US" sz="2000" dirty="0"/>
              <a:t>Install reliable EDR software on every device running Windows, Mac, Linux, iOS or Android systems, including all</a:t>
            </a:r>
            <a:br>
              <a:rPr lang="en-US" sz="2000" dirty="0"/>
            </a:br>
            <a:r>
              <a:rPr lang="en-US" sz="2000" dirty="0"/>
              <a:t>computers and mobile phones. Note that only one EDR </a:t>
            </a:r>
            <a:r>
              <a:rPr lang="en-US" sz="2000" dirty="0" err="1"/>
              <a:t>programme</a:t>
            </a:r>
            <a:r>
              <a:rPr lang="en-US" sz="2000" dirty="0"/>
              <a:t> should be installed.</a:t>
            </a:r>
            <a:br>
              <a:rPr lang="en-US" sz="2000" dirty="0"/>
            </a:br>
            <a:r>
              <a:rPr lang="en-US" sz="2000" b="1" dirty="0"/>
              <a:t>2. </a:t>
            </a:r>
            <a:r>
              <a:rPr lang="en-US" sz="2000" dirty="0"/>
              <a:t>Only download </a:t>
            </a:r>
            <a:r>
              <a:rPr lang="en-US" sz="2000" dirty="0" err="1"/>
              <a:t>programmes</a:t>
            </a:r>
            <a:r>
              <a:rPr lang="en-US" sz="2000" dirty="0"/>
              <a:t> and applications from their official websites.</a:t>
            </a:r>
            <a:br>
              <a:rPr lang="en-US" sz="2000" dirty="0"/>
            </a:br>
            <a:r>
              <a:rPr lang="en-US" sz="2000" b="1" dirty="0"/>
              <a:t>3. </a:t>
            </a:r>
            <a:r>
              <a:rPr lang="en-US" sz="2000" dirty="0"/>
              <a:t>Regularly update each device’s operating systems and applications.</a:t>
            </a:r>
            <a:br>
              <a:rPr lang="en-US" sz="2000" dirty="0"/>
            </a:br>
            <a:r>
              <a:rPr lang="en-US" sz="2000" b="1" dirty="0"/>
              <a:t>4. </a:t>
            </a:r>
            <a:r>
              <a:rPr lang="en-US" sz="2000" dirty="0"/>
              <a:t>Avoid using public and/or unsecured Wi-Fi networks without proper protection (such as a VPN).</a:t>
            </a:r>
            <a:br>
              <a:rPr lang="en-US" sz="2000" dirty="0"/>
            </a:br>
            <a:r>
              <a:rPr lang="en-US" sz="2000" b="1" dirty="0"/>
              <a:t>5. </a:t>
            </a:r>
            <a:r>
              <a:rPr lang="en-US" sz="2000" dirty="0"/>
              <a:t>Do not click on links from strangers or suspicious emails or messages even from known contacts.</a:t>
            </a:r>
            <a:br>
              <a:rPr lang="en-US" sz="2000" dirty="0"/>
            </a:br>
            <a:r>
              <a:rPr lang="en-US" sz="2000" b="1" dirty="0"/>
              <a:t>6. </a:t>
            </a:r>
            <a:r>
              <a:rPr lang="en-US" sz="2000" dirty="0"/>
              <a:t>Avoid sharing personal information.</a:t>
            </a:r>
            <a:br>
              <a:rPr lang="en-US" sz="2000"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88" y="1602557"/>
            <a:ext cx="2491252" cy="3808427"/>
          </a:xfrm>
          <a:prstGeom prst="rect">
            <a:avLst/>
          </a:prstGeom>
        </p:spPr>
      </p:pic>
    </p:spTree>
    <p:extLst>
      <p:ext uri="{BB962C8B-B14F-4D97-AF65-F5344CB8AC3E}">
        <p14:creationId xmlns:p14="http://schemas.microsoft.com/office/powerpoint/2010/main" val="1419758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22169"/>
            <a:ext cx="8915400" cy="5289053"/>
          </a:xfrm>
        </p:spPr>
        <p:txBody>
          <a:bodyPr>
            <a:normAutofit/>
          </a:bodyPr>
          <a:lstStyle/>
          <a:p>
            <a:r>
              <a:rPr lang="en-US" sz="2400" b="1" dirty="0"/>
              <a:t>7. </a:t>
            </a:r>
            <a:r>
              <a:rPr lang="en-US" sz="2400" dirty="0"/>
              <a:t>Use a safe Internet browser.</a:t>
            </a:r>
            <a:br>
              <a:rPr lang="en-US" sz="2400" dirty="0"/>
            </a:br>
            <a:r>
              <a:rPr lang="en-US" sz="2400" b="1" dirty="0"/>
              <a:t>8. </a:t>
            </a:r>
            <a:r>
              <a:rPr lang="en-US" sz="2400" dirty="0"/>
              <a:t>Install recommended security </a:t>
            </a:r>
            <a:r>
              <a:rPr lang="en-US" sz="2400" b="1" dirty="0"/>
              <a:t>add-ons </a:t>
            </a:r>
            <a:r>
              <a:rPr lang="en-US" sz="2400" dirty="0"/>
              <a:t>for the browser.</a:t>
            </a:r>
            <a:br>
              <a:rPr lang="en-US" sz="2400" dirty="0"/>
            </a:br>
            <a:r>
              <a:rPr lang="en-US" sz="2400" dirty="0"/>
              <a:t>Two EDR </a:t>
            </a:r>
            <a:r>
              <a:rPr lang="en-US" sz="2400" dirty="0" err="1"/>
              <a:t>programmes</a:t>
            </a:r>
            <a:r>
              <a:rPr lang="en-US" sz="2400" dirty="0"/>
              <a:t> considered safe at the time of publication (both free and paid versions) are Malwarebytes</a:t>
            </a:r>
            <a:br>
              <a:rPr lang="en-US" sz="2400" dirty="0"/>
            </a:br>
            <a:r>
              <a:rPr lang="en-US" sz="2400" dirty="0"/>
              <a:t>and Avira. Note that free anti-virus software offers basic protection against common viruses whereas paid anti-virus</a:t>
            </a:r>
            <a:br>
              <a:rPr lang="en-US" sz="2400" dirty="0"/>
            </a:br>
            <a:r>
              <a:rPr lang="en-US" sz="2400" dirty="0"/>
              <a:t>software offers more advanced protection </a:t>
            </a:r>
            <a:br>
              <a:rPr lang="en-US" sz="2400" dirty="0"/>
            </a:b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4460716"/>
            <a:ext cx="8915400" cy="2241741"/>
          </a:xfrm>
          <a:prstGeom prst="rect">
            <a:avLst/>
          </a:prstGeom>
        </p:spPr>
      </p:pic>
    </p:spTree>
    <p:extLst>
      <p:ext uri="{BB962C8B-B14F-4D97-AF65-F5344CB8AC3E}">
        <p14:creationId xmlns:p14="http://schemas.microsoft.com/office/powerpoint/2010/main" val="214452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Online Browsing Security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Risks to users begin when a computer or phone connects to the Internet and a user starts searching or communicating</a:t>
            </a:r>
            <a:br>
              <a:rPr lang="en-US" sz="2400" dirty="0"/>
            </a:br>
            <a:r>
              <a:rPr lang="en-US" sz="2400" dirty="0"/>
              <a:t>with others.</a:t>
            </a:r>
            <a:br>
              <a:rPr lang="en-US" sz="2400" dirty="0"/>
            </a:br>
            <a:r>
              <a:rPr lang="en-US" sz="2400" dirty="0"/>
              <a:t>To increase safety, use secure tools to access the Internet. This helps prevent service providers, authorities or hackers</a:t>
            </a:r>
            <a:br>
              <a:rPr lang="en-US" sz="2400" dirty="0"/>
            </a:br>
            <a:r>
              <a:rPr lang="en-US" sz="2400" dirty="0"/>
              <a:t>from monitoring users’ activity </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78" y="2133599"/>
            <a:ext cx="2315834" cy="3663885"/>
          </a:xfrm>
          <a:prstGeom prst="rect">
            <a:avLst/>
          </a:prstGeom>
        </p:spPr>
      </p:pic>
    </p:spTree>
    <p:extLst>
      <p:ext uri="{BB962C8B-B14F-4D97-AF65-F5344CB8AC3E}">
        <p14:creationId xmlns:p14="http://schemas.microsoft.com/office/powerpoint/2010/main" val="303357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Securing your router</a:t>
            </a:r>
            <a:r>
              <a:rPr lang="en-US" dirty="0"/>
              <a:t> </a:t>
            </a:r>
            <a:br>
              <a:rPr lang="en-US" dirty="0"/>
            </a:br>
            <a:endParaRPr lang="en-US" dirty="0"/>
          </a:p>
        </p:txBody>
      </p:sp>
      <p:sp>
        <p:nvSpPr>
          <p:cNvPr id="3" name="Content Placeholder 2"/>
          <p:cNvSpPr>
            <a:spLocks noGrp="1"/>
          </p:cNvSpPr>
          <p:nvPr>
            <p:ph idx="1"/>
          </p:nvPr>
        </p:nvSpPr>
        <p:spPr>
          <a:xfrm>
            <a:off x="2589212" y="1310326"/>
            <a:ext cx="8915400" cy="4967926"/>
          </a:xfrm>
        </p:spPr>
        <p:txBody>
          <a:bodyPr>
            <a:noAutofit/>
          </a:bodyPr>
          <a:lstStyle/>
          <a:p>
            <a:r>
              <a:rPr lang="en-US" sz="2400" dirty="0"/>
              <a:t>Step one involves securing the Wi-Fi hotspot at home or at work by changing the router settings. Request technical</a:t>
            </a:r>
            <a:br>
              <a:rPr lang="en-US" sz="2400" dirty="0"/>
            </a:br>
            <a:r>
              <a:rPr lang="en-US" sz="2400" dirty="0"/>
              <a:t>assistance for these steps if they are unfamiliar. For basic information about how to configure a router, please see</a:t>
            </a:r>
            <a:br>
              <a:rPr lang="en-US" sz="2400" dirty="0"/>
            </a:br>
            <a:r>
              <a:rPr lang="en-US" sz="2400" dirty="0"/>
              <a:t>Protecting Against Malware: Secure Your Router.</a:t>
            </a:r>
            <a:br>
              <a:rPr lang="en-US" sz="2400" dirty="0"/>
            </a:br>
            <a:r>
              <a:rPr lang="en-US" sz="2400" b="1" dirty="0"/>
              <a:t>1. </a:t>
            </a:r>
            <a:r>
              <a:rPr lang="en-US" sz="2400" dirty="0"/>
              <a:t>Change the username and password of the router administrator account.</a:t>
            </a:r>
            <a:br>
              <a:rPr lang="en-US" sz="2400" dirty="0"/>
            </a:br>
            <a:r>
              <a:rPr lang="en-US" sz="2400" b="1" dirty="0"/>
              <a:t>2. </a:t>
            </a:r>
            <a:r>
              <a:rPr lang="en-US" sz="2400" dirty="0"/>
              <a:t>Change the IP address of the router.</a:t>
            </a:r>
            <a:br>
              <a:rPr lang="en-US" sz="2400" dirty="0"/>
            </a:br>
            <a:r>
              <a:rPr lang="en-US" sz="2400" b="1" dirty="0"/>
              <a:t>3. </a:t>
            </a:r>
            <a:r>
              <a:rPr lang="en-US" sz="2400" dirty="0"/>
              <a:t>Use a strong and private password for the Wi-Fi.</a:t>
            </a:r>
            <a:br>
              <a:rPr lang="en-US" sz="2400" dirty="0"/>
            </a:br>
            <a:r>
              <a:rPr lang="en-US" sz="2400" b="1" dirty="0"/>
              <a:t>4. </a:t>
            </a:r>
            <a:r>
              <a:rPr lang="en-US" sz="2400" dirty="0"/>
              <a:t>Set encryption settings and choose WPA2-PSK (AES).</a:t>
            </a:r>
            <a:br>
              <a:rPr lang="en-US" sz="2400" dirty="0"/>
            </a:br>
            <a:r>
              <a:rPr lang="en-US" sz="2400" b="1" dirty="0"/>
              <a:t>5. </a:t>
            </a:r>
            <a:r>
              <a:rPr lang="en-US" sz="2400" dirty="0"/>
              <a:t>Update the firmware of the router.</a:t>
            </a:r>
            <a:br>
              <a:rPr lang="en-US" sz="2400" dirty="0"/>
            </a:br>
            <a:r>
              <a:rPr lang="en-US" sz="2400" b="1" dirty="0"/>
              <a:t>6. </a:t>
            </a:r>
            <a:r>
              <a:rPr lang="en-US" sz="2400" dirty="0"/>
              <a:t>Hide the name of the Wi-Fi network </a:t>
            </a:r>
            <a:br>
              <a:rPr lang="en-US" sz="2400" dirty="0"/>
            </a:b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95" y="1602557"/>
            <a:ext cx="2390717" cy="2724347"/>
          </a:xfrm>
          <a:prstGeom prst="rect">
            <a:avLst/>
          </a:prstGeom>
        </p:spPr>
      </p:pic>
    </p:spTree>
    <p:extLst>
      <p:ext uri="{BB962C8B-B14F-4D97-AF65-F5344CB8AC3E}">
        <p14:creationId xmlns:p14="http://schemas.microsoft.com/office/powerpoint/2010/main" val="641686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public Wi-Fi hotspots</a:t>
            </a:r>
            <a:r>
              <a:rPr lang="en-US" dirty="0"/>
              <a:t> </a:t>
            </a:r>
            <a:br>
              <a:rPr lang="en-US" dirty="0"/>
            </a:br>
            <a:endParaRPr lang="en-US" dirty="0"/>
          </a:p>
        </p:txBody>
      </p:sp>
      <p:sp>
        <p:nvSpPr>
          <p:cNvPr id="3" name="Content Placeholder 2"/>
          <p:cNvSpPr>
            <a:spLocks noGrp="1"/>
          </p:cNvSpPr>
          <p:nvPr>
            <p:ph idx="1"/>
          </p:nvPr>
        </p:nvSpPr>
        <p:spPr>
          <a:xfrm>
            <a:off x="2589212" y="1385739"/>
            <a:ext cx="8915400" cy="5288437"/>
          </a:xfrm>
        </p:spPr>
        <p:txBody>
          <a:bodyPr>
            <a:normAutofit lnSpcReduction="10000"/>
          </a:bodyPr>
          <a:lstStyle/>
          <a:p>
            <a:r>
              <a:rPr lang="en-US" sz="2400" dirty="0"/>
              <a:t>Public Wi-Fi networks (in cafes, stores, malls, hotels, airports, public transportation, restaurants, etc.) are usually</a:t>
            </a:r>
            <a:br>
              <a:rPr lang="en-US" sz="2400" dirty="0"/>
            </a:br>
            <a:r>
              <a:rPr lang="en-US" sz="2400" dirty="0"/>
              <a:t>weak in security and can pose serious threats, including:</a:t>
            </a:r>
            <a:br>
              <a:rPr lang="en-US" sz="2400" dirty="0"/>
            </a:br>
            <a:r>
              <a:rPr lang="en-US" sz="2400" b="1" dirty="0"/>
              <a:t>1. Threat of packet discovery: </a:t>
            </a:r>
            <a:r>
              <a:rPr lang="en-US" sz="2400" dirty="0"/>
              <a:t>Attackers (hackers) monitor and intercept unencrypted sent or received data</a:t>
            </a:r>
            <a:br>
              <a:rPr lang="en-US" sz="2400" dirty="0"/>
            </a:br>
            <a:r>
              <a:rPr lang="en-US" sz="2400" dirty="0"/>
              <a:t>transmitted over unprotected networks.</a:t>
            </a:r>
            <a:br>
              <a:rPr lang="en-US" sz="2400" dirty="0"/>
            </a:br>
            <a:r>
              <a:rPr lang="en-US" sz="2400" b="1" dirty="0"/>
              <a:t>2. Man-in-the-middle attacks: </a:t>
            </a:r>
            <a:r>
              <a:rPr lang="en-US" sz="2400" dirty="0"/>
              <a:t>Attackers infiltrate the weak Wi-Fi hotspot to be part of the communication</a:t>
            </a:r>
            <a:br>
              <a:rPr lang="en-US" sz="2400" dirty="0"/>
            </a:br>
            <a:r>
              <a:rPr lang="en-US" sz="2400" dirty="0"/>
              <a:t>between the target victim and the hotspot, to intercept and sometimes modify data in transit.</a:t>
            </a:r>
            <a:br>
              <a:rPr lang="en-US" sz="2400" dirty="0"/>
            </a:br>
            <a:r>
              <a:rPr lang="en-US" sz="2400" dirty="0"/>
              <a:t>3. Deceptive Wi-Fi networks: Attackers create and set up a free and open hotspot for the public to connect,</a:t>
            </a:r>
            <a:br>
              <a:rPr lang="en-US" sz="2400" dirty="0"/>
            </a:br>
            <a:r>
              <a:rPr lang="en-US" sz="2400" dirty="0"/>
              <a:t>making it a corridor to collect user data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20" y="1706251"/>
            <a:ext cx="2453546" cy="3648173"/>
          </a:xfrm>
          <a:prstGeom prst="rect">
            <a:avLst/>
          </a:prstGeom>
        </p:spPr>
      </p:pic>
    </p:spTree>
    <p:extLst>
      <p:ext uri="{BB962C8B-B14F-4D97-AF65-F5344CB8AC3E}">
        <p14:creationId xmlns:p14="http://schemas.microsoft.com/office/powerpoint/2010/main" val="74467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 yourself when using public Wi-Fi</a:t>
            </a:r>
            <a:r>
              <a:rPr lang="en-US" dirty="0"/>
              <a:t> </a:t>
            </a:r>
            <a:br>
              <a:rPr lang="en-US" dirty="0"/>
            </a:br>
            <a:endParaRPr lang="en-US" dirty="0"/>
          </a:p>
        </p:txBody>
      </p:sp>
      <p:sp>
        <p:nvSpPr>
          <p:cNvPr id="3" name="Content Placeholder 2"/>
          <p:cNvSpPr>
            <a:spLocks noGrp="1"/>
          </p:cNvSpPr>
          <p:nvPr>
            <p:ph idx="1"/>
          </p:nvPr>
        </p:nvSpPr>
        <p:spPr>
          <a:xfrm>
            <a:off x="2589212" y="1630837"/>
            <a:ext cx="8915400" cy="4590853"/>
          </a:xfrm>
        </p:spPr>
        <p:txBody>
          <a:bodyPr>
            <a:normAutofit/>
          </a:bodyPr>
          <a:lstStyle/>
          <a:p>
            <a:r>
              <a:rPr lang="en-US" dirty="0"/>
              <a:t>If possible, use a portable or mobile hotspot rather than public Wi-Fi. Follow these guidelines to protect personal</a:t>
            </a:r>
            <a:br>
              <a:rPr lang="en-US" dirty="0"/>
            </a:br>
            <a:r>
              <a:rPr lang="en-US" dirty="0"/>
              <a:t>information from attackers while using public communication points:</a:t>
            </a:r>
            <a:br>
              <a:rPr lang="en-US" dirty="0"/>
            </a:br>
            <a:r>
              <a:rPr lang="en-US" b="1" dirty="0"/>
              <a:t>• </a:t>
            </a:r>
            <a:r>
              <a:rPr lang="en-US" dirty="0"/>
              <a:t>Avoid using unknown/insecure hotspots or public Internet whenever possible.</a:t>
            </a:r>
            <a:br>
              <a:rPr lang="en-US" dirty="0"/>
            </a:br>
            <a:r>
              <a:rPr lang="en-US" b="1" dirty="0"/>
              <a:t>• </a:t>
            </a:r>
            <a:r>
              <a:rPr lang="en-US" dirty="0"/>
              <a:t>If using a public network, be sure to enable </a:t>
            </a:r>
            <a:r>
              <a:rPr lang="en-US" b="1" dirty="0"/>
              <a:t>multifactor authentication </a:t>
            </a:r>
            <a:r>
              <a:rPr lang="en-US" dirty="0"/>
              <a:t>for all accounts before use </a:t>
            </a:r>
            <a:br>
              <a:rPr lang="en-US" dirty="0"/>
            </a:br>
            <a:r>
              <a:rPr lang="en-US" dirty="0" err="1"/>
              <a:t>Use</a:t>
            </a:r>
            <a:r>
              <a:rPr lang="en-US" dirty="0"/>
              <a:t> a </a:t>
            </a:r>
            <a:r>
              <a:rPr lang="en-US" b="1" dirty="0"/>
              <a:t>firewall</a:t>
            </a:r>
            <a:r>
              <a:rPr lang="en-US" dirty="0"/>
              <a:t>. Most operating systems include this service, as do anti-malware/EDR </a:t>
            </a:r>
            <a:r>
              <a:rPr lang="en-US" dirty="0" err="1"/>
              <a:t>programmes</a:t>
            </a:r>
            <a:r>
              <a:rPr lang="en-US" dirty="0"/>
              <a:t>. Applications</a:t>
            </a:r>
            <a:br>
              <a:rPr lang="en-US" dirty="0"/>
            </a:br>
            <a:r>
              <a:rPr lang="en-US" dirty="0"/>
              <a:t>considered safe at the time of application include: </a:t>
            </a:r>
          </a:p>
          <a:p>
            <a:r>
              <a:rPr lang="en-US" dirty="0"/>
              <a:t>1.Avira</a:t>
            </a:r>
          </a:p>
          <a:p>
            <a:r>
              <a:rPr lang="en-US" dirty="0"/>
              <a:t>2.Comodo</a:t>
            </a:r>
          </a:p>
          <a:p>
            <a:r>
              <a:rPr lang="en-US" dirty="0"/>
              <a:t>3.Glass wire</a:t>
            </a:r>
          </a:p>
          <a:p>
            <a:r>
              <a:rPr lang="en-US" dirty="0"/>
              <a:t>4.Kaspersky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983" y="4498658"/>
            <a:ext cx="7251790" cy="2359341"/>
          </a:xfrm>
          <a:prstGeom prst="rect">
            <a:avLst/>
          </a:prstGeom>
        </p:spPr>
      </p:pic>
    </p:spTree>
    <p:extLst>
      <p:ext uri="{BB962C8B-B14F-4D97-AF65-F5344CB8AC3E}">
        <p14:creationId xmlns:p14="http://schemas.microsoft.com/office/powerpoint/2010/main" val="1992453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197204"/>
            <a:ext cx="8915400" cy="4714018"/>
          </a:xfrm>
        </p:spPr>
        <p:txBody>
          <a:bodyPr/>
          <a:lstStyle/>
          <a:p>
            <a:r>
              <a:rPr lang="en-US" sz="2400" dirty="0"/>
              <a:t>Use a </a:t>
            </a:r>
            <a:r>
              <a:rPr lang="en-US" sz="2400" b="1" dirty="0"/>
              <a:t>VPN service </a:t>
            </a:r>
            <a:r>
              <a:rPr lang="en-US" sz="2400" dirty="0"/>
              <a:t>to encrypt Internet connections and keep online activity private on any network. VPNs</a:t>
            </a:r>
            <a:br>
              <a:rPr lang="en-US" sz="2400" dirty="0"/>
            </a:br>
            <a:r>
              <a:rPr lang="en-US" sz="2400" dirty="0"/>
              <a:t>considered safe at the time of publication include: </a:t>
            </a:r>
          </a:p>
          <a:p>
            <a:r>
              <a:rPr lang="en-US" sz="2400" dirty="0"/>
              <a:t>1. </a:t>
            </a:r>
            <a:r>
              <a:rPr lang="en-US" sz="2400" dirty="0" err="1"/>
              <a:t>windscrib</a:t>
            </a:r>
            <a:endParaRPr lang="en-US" sz="2400" dirty="0"/>
          </a:p>
          <a:p>
            <a:r>
              <a:rPr lang="en-US" sz="2400" dirty="0"/>
              <a:t>2.ProtonVPN</a:t>
            </a:r>
          </a:p>
          <a:p>
            <a:r>
              <a:rPr lang="en-US" sz="2400" dirty="0"/>
              <a:t>3.Psiphone</a:t>
            </a:r>
          </a:p>
          <a:p>
            <a:r>
              <a:rPr lang="en-US" sz="2400" dirty="0" err="1"/>
              <a:t>Tunnelbear</a:t>
            </a:r>
            <a:br>
              <a:rPr lang="en-US" sz="2400" dirty="0"/>
            </a:br>
            <a:endParaRPr lang="en-US" sz="2400"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36" y="2472172"/>
            <a:ext cx="6323076" cy="4145443"/>
          </a:xfrm>
          <a:prstGeom prst="rect">
            <a:avLst/>
          </a:prstGeom>
        </p:spPr>
      </p:pic>
    </p:spTree>
    <p:extLst>
      <p:ext uri="{BB962C8B-B14F-4D97-AF65-F5344CB8AC3E}">
        <p14:creationId xmlns:p14="http://schemas.microsoft.com/office/powerpoint/2010/main" val="226661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safe browsers</a:t>
            </a:r>
            <a:r>
              <a:rPr lang="en-US" dirty="0"/>
              <a:t> </a:t>
            </a:r>
            <a:br>
              <a:rPr lang="en-US" dirty="0"/>
            </a:br>
            <a:endParaRPr lang="en-US" dirty="0"/>
          </a:p>
        </p:txBody>
      </p:sp>
      <p:sp>
        <p:nvSpPr>
          <p:cNvPr id="3" name="Content Placeholder 2"/>
          <p:cNvSpPr>
            <a:spLocks noGrp="1"/>
          </p:cNvSpPr>
          <p:nvPr>
            <p:ph idx="1"/>
          </p:nvPr>
        </p:nvSpPr>
        <p:spPr>
          <a:xfrm>
            <a:off x="2589212" y="1404594"/>
            <a:ext cx="8915400" cy="5156462"/>
          </a:xfrm>
        </p:spPr>
        <p:txBody>
          <a:bodyPr>
            <a:normAutofit/>
          </a:bodyPr>
          <a:lstStyle/>
          <a:p>
            <a:r>
              <a:rPr lang="en-US" sz="2400" dirty="0"/>
              <a:t>Browsers are the main gateway to access the Internet and therefore play an important role in online security. It is necessary to choose a safe browser as protection from theft or data privacy violations. </a:t>
            </a:r>
            <a:br>
              <a:rPr lang="en-US" sz="2400" dirty="0"/>
            </a:br>
            <a:r>
              <a:rPr lang="en-US" sz="2400" dirty="0"/>
              <a:t>Browsers considered safe at the time of publication include: </a:t>
            </a:r>
            <a:br>
              <a:rPr lang="en-US" sz="2400" dirty="0"/>
            </a:br>
            <a:endParaRPr lang="en-US" sz="2400" dirty="0"/>
          </a:p>
          <a:p>
            <a:r>
              <a:rPr lang="en-US" sz="2400" dirty="0"/>
              <a:t>1. </a:t>
            </a:r>
            <a:r>
              <a:rPr lang="en-US" sz="2400" dirty="0" err="1"/>
              <a:t>Firfox</a:t>
            </a:r>
            <a:endParaRPr lang="en-US" sz="2400" dirty="0"/>
          </a:p>
          <a:p>
            <a:r>
              <a:rPr lang="en-US" sz="2400" dirty="0"/>
              <a:t>2.Brave</a:t>
            </a:r>
          </a:p>
          <a:p>
            <a:r>
              <a:rPr lang="en-US" sz="2400" dirty="0"/>
              <a:t>3.ghostery dawn</a:t>
            </a:r>
          </a:p>
          <a:p>
            <a:r>
              <a:rPr lang="en-US" sz="2400" dirty="0"/>
              <a:t>4.Duck duck go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920" y="3611236"/>
            <a:ext cx="5941463" cy="2986872"/>
          </a:xfrm>
          <a:prstGeom prst="rect">
            <a:avLst/>
          </a:prstGeom>
        </p:spPr>
      </p:pic>
    </p:spTree>
    <p:extLst>
      <p:ext uri="{BB962C8B-B14F-4D97-AF65-F5344CB8AC3E}">
        <p14:creationId xmlns:p14="http://schemas.microsoft.com/office/powerpoint/2010/main" val="152734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3542" y="-181466"/>
            <a:ext cx="8915399" cy="2575874"/>
          </a:xfrm>
        </p:spPr>
        <p:txBody>
          <a:bodyPr>
            <a:normAutofit/>
          </a:bodyPr>
          <a:lstStyle/>
          <a:p>
            <a:r>
              <a:rPr lang="en-US" sz="4400" b="1" dirty="0"/>
              <a:t>The “top 10” basics of computer</a:t>
            </a:r>
            <a:br>
              <a:rPr lang="en-US" sz="4400" b="1" dirty="0"/>
            </a:br>
            <a:r>
              <a:rPr lang="en-US" sz="4400" b="1" dirty="0"/>
              <a:t>and mobile protection</a:t>
            </a:r>
            <a:r>
              <a:rPr lang="en-US" sz="4400" dirty="0"/>
              <a:t> </a:t>
            </a:r>
            <a:br>
              <a:rPr lang="en-US" dirty="0"/>
            </a:br>
            <a:endParaRPr lang="en-US" dirty="0"/>
          </a:p>
        </p:txBody>
      </p:sp>
      <p:sp>
        <p:nvSpPr>
          <p:cNvPr id="3" name="Subtitle 2"/>
          <p:cNvSpPr>
            <a:spLocks noGrp="1"/>
          </p:cNvSpPr>
          <p:nvPr>
            <p:ph type="subTitle" idx="1"/>
          </p:nvPr>
        </p:nvSpPr>
        <p:spPr>
          <a:xfrm>
            <a:off x="2353542" y="2270635"/>
            <a:ext cx="8915399" cy="3536276"/>
          </a:xfrm>
        </p:spPr>
        <p:txBody>
          <a:bodyPr>
            <a:noAutofit/>
          </a:bodyPr>
          <a:lstStyle/>
          <a:p>
            <a:r>
              <a:rPr lang="en-US" sz="2800" b="1" dirty="0"/>
              <a:t>This section provides the “top 10” tips for improving digital security. These basic steps offer entry points for the main</a:t>
            </a:r>
            <a:br>
              <a:rPr lang="en-US" sz="2800" b="1" dirty="0"/>
            </a:br>
            <a:r>
              <a:rPr lang="en-US" sz="2800" b="1" dirty="0"/>
              <a:t>topics covered in greater detail in later chapters.</a:t>
            </a:r>
            <a:r>
              <a:rPr lang="en-US" sz="4000" dirty="0"/>
              <a:t> </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541" y="4270342"/>
            <a:ext cx="5018219" cy="2479250"/>
          </a:xfrm>
          <a:prstGeom prst="rect">
            <a:avLst/>
          </a:prstGeom>
        </p:spPr>
      </p:pic>
    </p:spTree>
    <p:extLst>
      <p:ext uri="{BB962C8B-B14F-4D97-AF65-F5344CB8AC3E}">
        <p14:creationId xmlns:p14="http://schemas.microsoft.com/office/powerpoint/2010/main" val="1731676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safe search engines</a:t>
            </a:r>
            <a:r>
              <a:rPr lang="en-US" dirty="0"/>
              <a:t> </a:t>
            </a:r>
            <a:br>
              <a:rPr lang="en-US" dirty="0"/>
            </a:br>
            <a:endParaRPr lang="en-US" dirty="0"/>
          </a:p>
        </p:txBody>
      </p:sp>
      <p:sp>
        <p:nvSpPr>
          <p:cNvPr id="3" name="Content Placeholder 2"/>
          <p:cNvSpPr>
            <a:spLocks noGrp="1"/>
          </p:cNvSpPr>
          <p:nvPr>
            <p:ph idx="1"/>
          </p:nvPr>
        </p:nvSpPr>
        <p:spPr/>
        <p:txBody>
          <a:bodyPr>
            <a:normAutofit fontScale="92500"/>
          </a:bodyPr>
          <a:lstStyle/>
          <a:p>
            <a:r>
              <a:rPr lang="en-US" sz="2400" dirty="0"/>
              <a:t>Conduct online searches with secure search engines that maintain privacy. Many common search engines, including</a:t>
            </a:r>
            <a:br>
              <a:rPr lang="en-US" sz="2400" dirty="0"/>
            </a:br>
            <a:r>
              <a:rPr lang="en-US" sz="2400" dirty="0"/>
              <a:t>Google, Bing, Amazon and </a:t>
            </a:r>
            <a:r>
              <a:rPr lang="en-US" sz="2400" dirty="0" err="1"/>
              <a:t>Yandex</a:t>
            </a:r>
            <a:r>
              <a:rPr lang="en-US" sz="2400" dirty="0"/>
              <a:t>, do not meet privacy standards.</a:t>
            </a:r>
            <a:br>
              <a:rPr lang="en-US" sz="2400" dirty="0"/>
            </a:br>
            <a:r>
              <a:rPr lang="en-US" sz="2400" dirty="0"/>
              <a:t>The following search engines provided more security and privacy at the time of publication: </a:t>
            </a:r>
          </a:p>
          <a:p>
            <a:r>
              <a:rPr lang="en-US" sz="2400" dirty="0"/>
              <a:t>1. Duck </a:t>
            </a:r>
            <a:r>
              <a:rPr lang="en-US" sz="2400" dirty="0" err="1"/>
              <a:t>duck</a:t>
            </a:r>
            <a:r>
              <a:rPr lang="en-US" sz="2400" dirty="0"/>
              <a:t> go</a:t>
            </a:r>
          </a:p>
          <a:p>
            <a:r>
              <a:rPr lang="en-US" sz="2400" dirty="0"/>
              <a:t>2.Qwant</a:t>
            </a:r>
          </a:p>
          <a:p>
            <a:r>
              <a:rPr lang="en-US" sz="2400" dirty="0"/>
              <a:t>3.Startpage</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383" y="4383464"/>
            <a:ext cx="5964229" cy="2321874"/>
          </a:xfrm>
          <a:prstGeom prst="rect">
            <a:avLst/>
          </a:prstGeom>
        </p:spPr>
      </p:pic>
    </p:spTree>
    <p:extLst>
      <p:ext uri="{BB962C8B-B14F-4D97-AF65-F5344CB8AC3E}">
        <p14:creationId xmlns:p14="http://schemas.microsoft.com/office/powerpoint/2010/main" val="1253102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safe browser extensions/add-ons</a:t>
            </a:r>
            <a:r>
              <a:rPr lang="en-US" dirty="0"/>
              <a:t> </a:t>
            </a:r>
            <a:br>
              <a:rPr lang="en-US" dirty="0"/>
            </a:br>
            <a:endParaRPr lang="en-US" dirty="0"/>
          </a:p>
        </p:txBody>
      </p:sp>
      <p:sp>
        <p:nvSpPr>
          <p:cNvPr id="3" name="Content Placeholder 2"/>
          <p:cNvSpPr>
            <a:spLocks noGrp="1"/>
          </p:cNvSpPr>
          <p:nvPr>
            <p:ph idx="1"/>
          </p:nvPr>
        </p:nvSpPr>
        <p:spPr>
          <a:xfrm>
            <a:off x="2589212" y="1357459"/>
            <a:ext cx="8915400" cy="5081047"/>
          </a:xfrm>
        </p:spPr>
        <p:txBody>
          <a:bodyPr>
            <a:normAutofit fontScale="92500" lnSpcReduction="20000"/>
          </a:bodyPr>
          <a:lstStyle/>
          <a:p>
            <a:r>
              <a:rPr lang="en-US" sz="2000" dirty="0"/>
              <a:t>Browser extensions, or “add-ons” extend the functionality of a </a:t>
            </a:r>
            <a:r>
              <a:rPr lang="en-US" sz="2000" dirty="0" err="1"/>
              <a:t>programme</a:t>
            </a:r>
            <a:r>
              <a:rPr lang="en-US" sz="2000" dirty="0"/>
              <a:t> on another </a:t>
            </a:r>
            <a:r>
              <a:rPr lang="en-US" sz="2000" dirty="0" err="1"/>
              <a:t>programme</a:t>
            </a:r>
            <a:r>
              <a:rPr lang="en-US" sz="2000" dirty="0"/>
              <a:t>, such as a browser.</a:t>
            </a:r>
            <a:br>
              <a:rPr lang="en-US" sz="2000" dirty="0"/>
            </a:br>
            <a:r>
              <a:rPr lang="en-US" sz="2000" dirty="0"/>
              <a:t>Add-ons are usually not full versions of software but rather are pieces of code that modify a specific interface. The</a:t>
            </a:r>
            <a:br>
              <a:rPr lang="en-US" sz="2000" dirty="0"/>
            </a:br>
            <a:r>
              <a:rPr lang="en-US" sz="2000" dirty="0"/>
              <a:t>most common add-ons for browsers are toolbars that provide users with instant shortcuts to online services.</a:t>
            </a:r>
            <a:br>
              <a:rPr lang="en-US" sz="2000" dirty="0"/>
            </a:br>
            <a:r>
              <a:rPr lang="en-US" sz="2000" dirty="0"/>
              <a:t>The only add-ons or browser extensions that should be downloaded are those that increase the user’s security and</a:t>
            </a:r>
            <a:br>
              <a:rPr lang="en-US" sz="2000" dirty="0"/>
            </a:br>
            <a:r>
              <a:rPr lang="en-US" sz="2000" dirty="0"/>
              <a:t>privacy.</a:t>
            </a:r>
            <a:br>
              <a:rPr lang="en-US" sz="2000" dirty="0"/>
            </a:br>
            <a:r>
              <a:rPr lang="en-US" sz="2000" dirty="0"/>
              <a:t>At the time of publication, the following extensions provided users with enhanced security: </a:t>
            </a:r>
          </a:p>
          <a:p>
            <a:r>
              <a:rPr lang="en-US" sz="2000" b="1" dirty="0"/>
              <a:t>1. HTTPS everywhere</a:t>
            </a:r>
          </a:p>
          <a:p>
            <a:r>
              <a:rPr lang="en-US" sz="2000" b="1" dirty="0"/>
              <a:t>2.Virus total</a:t>
            </a:r>
          </a:p>
          <a:p>
            <a:r>
              <a:rPr lang="en-US" sz="2000" b="1" dirty="0"/>
              <a:t>3. </a:t>
            </a:r>
            <a:r>
              <a:rPr lang="en-US" sz="2000" b="1" dirty="0" err="1"/>
              <a:t>Ghostery</a:t>
            </a:r>
            <a:endParaRPr lang="en-US" sz="2000" b="1" dirty="0"/>
          </a:p>
          <a:p>
            <a:r>
              <a:rPr lang="en-US" sz="2000" b="1" dirty="0"/>
              <a:t>4.Malwarebytes</a:t>
            </a:r>
          </a:p>
          <a:p>
            <a:r>
              <a:rPr lang="en-US" sz="2000" b="1" dirty="0"/>
              <a:t>5.NoScript</a:t>
            </a:r>
            <a:br>
              <a:rPr lang="en-US" b="1" dirty="0"/>
            </a:b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464" y="4051545"/>
            <a:ext cx="3867566" cy="2578377"/>
          </a:xfrm>
          <a:prstGeom prst="rect">
            <a:avLst/>
          </a:prstGeom>
        </p:spPr>
      </p:pic>
    </p:spTree>
    <p:extLst>
      <p:ext uri="{BB962C8B-B14F-4D97-AF65-F5344CB8AC3E}">
        <p14:creationId xmlns:p14="http://schemas.microsoft.com/office/powerpoint/2010/main" val="423760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Social Media Security Encryption</a:t>
            </a:r>
            <a:br>
              <a:rPr lang="en-US" sz="4000" b="1" dirty="0"/>
            </a:br>
            <a:endParaRPr lang="en-US" sz="4000" b="1" dirty="0"/>
          </a:p>
        </p:txBody>
      </p:sp>
      <p:sp>
        <p:nvSpPr>
          <p:cNvPr id="3" name="Content Placeholder 2"/>
          <p:cNvSpPr>
            <a:spLocks noGrp="1"/>
          </p:cNvSpPr>
          <p:nvPr>
            <p:ph idx="1"/>
          </p:nvPr>
        </p:nvSpPr>
        <p:spPr>
          <a:xfrm>
            <a:off x="2592925" y="2331562"/>
            <a:ext cx="8915400" cy="3777622"/>
          </a:xfrm>
        </p:spPr>
        <p:txBody>
          <a:bodyPr>
            <a:normAutofit/>
          </a:bodyPr>
          <a:lstStyle/>
          <a:p>
            <a:r>
              <a:rPr lang="en-US" sz="2800" b="1" dirty="0"/>
              <a:t>In basic terms, encryption is the process of transforming data from a readable format into a secret</a:t>
            </a:r>
            <a:br>
              <a:rPr lang="en-US" sz="2800" b="1" dirty="0"/>
            </a:br>
            <a:r>
              <a:rPr lang="en-US" sz="2800" b="1" dirty="0"/>
              <a:t>code that can only be “unlocked” by users who hold the secret “key” or password.</a:t>
            </a:r>
            <a:r>
              <a:rPr lang="en-US" sz="2800" dirty="0"/>
              <a:t> </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199" y="4593728"/>
            <a:ext cx="3443360" cy="21700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682" y="4593728"/>
            <a:ext cx="3047435" cy="2176028"/>
          </a:xfrm>
          <a:prstGeom prst="rect">
            <a:avLst/>
          </a:prstGeom>
        </p:spPr>
      </p:pic>
    </p:spTree>
    <p:extLst>
      <p:ext uri="{BB962C8B-B14F-4D97-AF65-F5344CB8AC3E}">
        <p14:creationId xmlns:p14="http://schemas.microsoft.com/office/powerpoint/2010/main" val="1573596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Benefits of encryption</a:t>
            </a:r>
            <a:r>
              <a:rPr lang="en-US" dirty="0"/>
              <a:t> </a:t>
            </a:r>
            <a:br>
              <a:rPr lang="en-US" dirty="0"/>
            </a:br>
            <a:endParaRPr lang="en-US" dirty="0"/>
          </a:p>
        </p:txBody>
      </p:sp>
      <p:sp>
        <p:nvSpPr>
          <p:cNvPr id="3" name="Content Placeholder 2"/>
          <p:cNvSpPr>
            <a:spLocks noGrp="1"/>
          </p:cNvSpPr>
          <p:nvPr>
            <p:ph idx="1"/>
          </p:nvPr>
        </p:nvSpPr>
        <p:spPr>
          <a:xfrm>
            <a:off x="2589211" y="1687398"/>
            <a:ext cx="9100025" cy="4977353"/>
          </a:xfrm>
        </p:spPr>
        <p:txBody>
          <a:bodyPr>
            <a:normAutofit/>
          </a:bodyPr>
          <a:lstStyle/>
          <a:p>
            <a:r>
              <a:rPr lang="en-US" sz="2400" dirty="0"/>
              <a:t>Helps organizations secure offices</a:t>
            </a:r>
          </a:p>
          <a:p>
            <a:r>
              <a:rPr lang="en-US" sz="2400" dirty="0"/>
              <a:t>Protects data during transfer to cloud storage </a:t>
            </a:r>
          </a:p>
          <a:p>
            <a:r>
              <a:rPr lang="en-US" sz="2400" dirty="0"/>
              <a:t>Protects intellectual property </a:t>
            </a:r>
          </a:p>
          <a:p>
            <a:r>
              <a:rPr lang="en-US" sz="2400" dirty="0"/>
              <a:t>Helps maintain data integration and privacy </a:t>
            </a:r>
          </a:p>
          <a:p>
            <a:r>
              <a:rPr lang="en-US" sz="2400" dirty="0"/>
              <a:t>Helps organizations comply with privacy and security regulations </a:t>
            </a:r>
          </a:p>
          <a:p>
            <a:r>
              <a:rPr lang="en-US" sz="2400" dirty="0"/>
              <a:t>Protects data as they are transmitted across devices </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9225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ENCRYPTION CAN BE USED TO:</a:t>
            </a:r>
            <a:r>
              <a:rPr lang="en-US" dirty="0"/>
              <a:t> </a:t>
            </a:r>
            <a:br>
              <a:rPr lang="en-US" dirty="0"/>
            </a:br>
            <a:endParaRPr lang="en-US" dirty="0"/>
          </a:p>
        </p:txBody>
      </p:sp>
      <p:sp>
        <p:nvSpPr>
          <p:cNvPr id="3" name="Content Placeholder 2"/>
          <p:cNvSpPr>
            <a:spLocks noGrp="1"/>
          </p:cNvSpPr>
          <p:nvPr>
            <p:ph idx="1"/>
          </p:nvPr>
        </p:nvSpPr>
        <p:spPr>
          <a:xfrm>
            <a:off x="2589212" y="2133600"/>
            <a:ext cx="8915400" cy="2956874"/>
          </a:xfrm>
        </p:spPr>
        <p:txBody>
          <a:bodyPr>
            <a:normAutofit lnSpcReduction="10000"/>
          </a:bodyPr>
          <a:lstStyle/>
          <a:p>
            <a:pPr>
              <a:buFont typeface="+mj-lt"/>
              <a:buAutoNum type="arabicPeriod"/>
            </a:pPr>
            <a:r>
              <a:rPr lang="en-US" sz="2400" dirty="0"/>
              <a:t>Save photos, videos and data to devices</a:t>
            </a:r>
          </a:p>
          <a:p>
            <a:pPr>
              <a:buFont typeface="+mj-lt"/>
              <a:buAutoNum type="arabicPeriod"/>
            </a:pPr>
            <a:r>
              <a:rPr lang="en-US" sz="2400" dirty="0"/>
              <a:t>Share files and documents</a:t>
            </a:r>
          </a:p>
          <a:p>
            <a:pPr>
              <a:buFont typeface="+mj-lt"/>
              <a:buAutoNum type="arabicPeriod"/>
            </a:pPr>
            <a:r>
              <a:rPr lang="en-US" sz="2400" dirty="0"/>
              <a:t>Send emails privately</a:t>
            </a:r>
          </a:p>
          <a:p>
            <a:pPr>
              <a:buFont typeface="+mj-lt"/>
              <a:buAutoNum type="arabicPeriod"/>
            </a:pPr>
            <a:r>
              <a:rPr lang="en-US" sz="2400" dirty="0"/>
              <a:t>Store files using cloud services</a:t>
            </a:r>
          </a:p>
          <a:p>
            <a:pPr>
              <a:buFont typeface="+mj-lt"/>
              <a:buAutoNum type="arabicPeriod"/>
            </a:pPr>
            <a:r>
              <a:rPr lang="en-US" sz="2400" dirty="0"/>
              <a:t>Communicate via messages or calls</a:t>
            </a:r>
            <a:br>
              <a:rPr lang="en-US" sz="2400" dirty="0"/>
            </a:b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915" y="4452248"/>
            <a:ext cx="4225785" cy="2250990"/>
          </a:xfrm>
          <a:prstGeom prst="rect">
            <a:avLst/>
          </a:prstGeom>
        </p:spPr>
      </p:pic>
    </p:spTree>
    <p:extLst>
      <p:ext uri="{BB962C8B-B14F-4D97-AF65-F5344CB8AC3E}">
        <p14:creationId xmlns:p14="http://schemas.microsoft.com/office/powerpoint/2010/main" val="131732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“secure communications”?</a:t>
            </a:r>
            <a:r>
              <a:rPr lang="en-US" dirty="0"/>
              <a:t> </a:t>
            </a:r>
            <a:br>
              <a:rPr lang="en-US" dirty="0"/>
            </a:br>
            <a:endParaRPr lang="en-US" dirty="0"/>
          </a:p>
        </p:txBody>
      </p:sp>
      <p:sp>
        <p:nvSpPr>
          <p:cNvPr id="3" name="Content Placeholder 2"/>
          <p:cNvSpPr>
            <a:spLocks noGrp="1"/>
          </p:cNvSpPr>
          <p:nvPr>
            <p:ph idx="1"/>
          </p:nvPr>
        </p:nvSpPr>
        <p:spPr>
          <a:xfrm>
            <a:off x="2498103" y="1436016"/>
            <a:ext cx="9006509" cy="5421983"/>
          </a:xfrm>
        </p:spPr>
        <p:txBody>
          <a:bodyPr>
            <a:noAutofit/>
          </a:bodyPr>
          <a:lstStyle/>
          <a:p>
            <a:r>
              <a:rPr lang="en-US" sz="2000" dirty="0"/>
              <a:t>Secure communications entails encrypting a user’s communications using one or more security protocols to ensure</a:t>
            </a:r>
            <a:br>
              <a:rPr lang="en-US" sz="2000" dirty="0"/>
            </a:br>
            <a:r>
              <a:rPr lang="en-US" sz="2000" dirty="0"/>
              <a:t>that data flows between a sender and recipient without reaching a third party. Encryption scrambles plain text into</a:t>
            </a:r>
            <a:br>
              <a:rPr lang="en-US" sz="2000" dirty="0"/>
            </a:br>
            <a:r>
              <a:rPr lang="en-US" sz="2000" dirty="0"/>
              <a:t>Online Protection and Digital Security:</a:t>
            </a:r>
            <a:br>
              <a:rPr lang="en-US" sz="2000" dirty="0"/>
            </a:br>
            <a:r>
              <a:rPr lang="en-US" sz="2000" dirty="0"/>
              <a:t>User guide for human rights defenders </a:t>
            </a:r>
            <a:r>
              <a:rPr lang="en-US" sz="2000" b="1" dirty="0"/>
              <a:t>17</a:t>
            </a:r>
            <a:br>
              <a:rPr lang="en-US" sz="2000" b="1" dirty="0"/>
            </a:br>
            <a:r>
              <a:rPr lang="en-US" sz="2000" dirty="0"/>
              <a:t>a type of secret code that others cannot read, even if they intercept it before it reaches its intended recipients. When</a:t>
            </a:r>
            <a:br>
              <a:rPr lang="en-US" sz="2000" dirty="0"/>
            </a:br>
            <a:r>
              <a:rPr lang="en-US" sz="2000" dirty="0"/>
              <a:t>the message reaches its recipients, their device uses its own key to unscramble the information back into plain,</a:t>
            </a:r>
            <a:br>
              <a:rPr lang="en-US" sz="2000" dirty="0"/>
            </a:br>
            <a:r>
              <a:rPr lang="en-US" sz="2000" dirty="0"/>
              <a:t>readable text.</a:t>
            </a:r>
            <a:br>
              <a:rPr lang="en-US" sz="2000" dirty="0"/>
            </a:br>
            <a:r>
              <a:rPr lang="en-US" sz="2000" dirty="0"/>
              <a:t>If the connection is not encrypted, governments, groups and individuals with technical backgrounds can listen to or</a:t>
            </a:r>
            <a:br>
              <a:rPr lang="en-US" sz="2000" dirty="0"/>
            </a:br>
            <a:r>
              <a:rPr lang="en-US" sz="2000" dirty="0"/>
              <a:t>read communications; access, intercept and modify content; plant malware; and open backdoors within the system</a:t>
            </a:r>
            <a:br>
              <a:rPr lang="en-US" sz="2000" dirty="0"/>
            </a:br>
            <a:r>
              <a:rPr lang="en-US" sz="2000" dirty="0"/>
              <a:t>to transfer data to and from the device. </a:t>
            </a:r>
            <a:br>
              <a:rPr lang="en-US" sz="2000"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47" y="1530017"/>
            <a:ext cx="2246156" cy="3079689"/>
          </a:xfrm>
          <a:prstGeom prst="rect">
            <a:avLst/>
          </a:prstGeom>
        </p:spPr>
      </p:pic>
    </p:spTree>
    <p:extLst>
      <p:ext uri="{BB962C8B-B14F-4D97-AF65-F5344CB8AC3E}">
        <p14:creationId xmlns:p14="http://schemas.microsoft.com/office/powerpoint/2010/main" val="1586131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Security standards</a:t>
            </a:r>
            <a:r>
              <a:rPr lang="en-US" dirty="0"/>
              <a:t> </a:t>
            </a:r>
            <a:br>
              <a:rPr lang="en-US" dirty="0"/>
            </a:br>
            <a:endParaRPr lang="en-US" dirty="0"/>
          </a:p>
        </p:txBody>
      </p:sp>
      <p:sp>
        <p:nvSpPr>
          <p:cNvPr id="3" name="Content Placeholder 2"/>
          <p:cNvSpPr>
            <a:spLocks noGrp="1"/>
          </p:cNvSpPr>
          <p:nvPr>
            <p:ph idx="1"/>
          </p:nvPr>
        </p:nvSpPr>
        <p:spPr>
          <a:xfrm>
            <a:off x="2589212" y="1263192"/>
            <a:ext cx="8915400" cy="5307290"/>
          </a:xfrm>
        </p:spPr>
        <p:txBody>
          <a:bodyPr>
            <a:normAutofit/>
          </a:bodyPr>
          <a:lstStyle/>
          <a:p>
            <a:r>
              <a:rPr lang="en-US" sz="2000" dirty="0"/>
              <a:t>The following criteria are recommended for choosing communications </a:t>
            </a:r>
            <a:r>
              <a:rPr lang="en-US" sz="2000" dirty="0" err="1"/>
              <a:t>programmes</a:t>
            </a:r>
            <a:r>
              <a:rPr lang="en-US" sz="2000" dirty="0"/>
              <a:t> and applications to prevent</a:t>
            </a:r>
            <a:br>
              <a:rPr lang="en-US" sz="2000" dirty="0"/>
            </a:br>
            <a:r>
              <a:rPr lang="en-US" sz="2000" dirty="0"/>
              <a:t>eavesdropping, spying and unauthorized access to personal information.</a:t>
            </a:r>
            <a:br>
              <a:rPr lang="en-US" sz="2000" dirty="0"/>
            </a:br>
            <a:r>
              <a:rPr lang="en-US" sz="2000" b="1" dirty="0"/>
              <a:t>• Communications should be encrypted </a:t>
            </a:r>
            <a:r>
              <a:rPr lang="en-US" sz="2000" dirty="0"/>
              <a:t>between the sender and the recipient, using </a:t>
            </a:r>
            <a:r>
              <a:rPr lang="en-US" sz="2000" b="1" dirty="0"/>
              <a:t>end-to-end encryption</a:t>
            </a:r>
            <a:br>
              <a:rPr lang="en-US" sz="2000" b="1" dirty="0"/>
            </a:br>
            <a:r>
              <a:rPr lang="en-US" sz="2000" b="1" dirty="0"/>
              <a:t>(E2EE)</a:t>
            </a:r>
            <a:r>
              <a:rPr lang="en-US" sz="2000" dirty="0"/>
              <a:t>, so that even the company or service provider cannot access the content of messages. Messages issued by</a:t>
            </a:r>
            <a:br>
              <a:rPr lang="en-US" sz="2000" dirty="0"/>
            </a:br>
            <a:r>
              <a:rPr lang="en-US" sz="2000" dirty="0"/>
              <a:t>the sender are encrypted and not decrypted until they reach the recipient’s device.</a:t>
            </a:r>
            <a:br>
              <a:rPr lang="en-US" sz="2000" dirty="0"/>
            </a:br>
            <a:r>
              <a:rPr lang="en-US" sz="2000" b="1" dirty="0"/>
              <a:t>• No tracking</a:t>
            </a:r>
            <a:r>
              <a:rPr lang="en-US" sz="2000" dirty="0"/>
              <a:t>, meaning that the company that produced the application does not track contact information or</a:t>
            </a:r>
            <a:br>
              <a:rPr lang="en-US" sz="2000" dirty="0"/>
            </a:br>
            <a:r>
              <a:rPr lang="en-US" sz="2000" dirty="0"/>
              <a:t>collect user data. Most commercial companies collect information about the user and sell it to other companies</a:t>
            </a:r>
            <a:br>
              <a:rPr lang="en-US" sz="2000" dirty="0"/>
            </a:br>
            <a:r>
              <a:rPr lang="en-US" sz="2000" dirty="0"/>
              <a:t>or countries, such as advertising and marketing companies. </a:t>
            </a:r>
            <a:br>
              <a:rPr lang="en-US" sz="2000" dirty="0"/>
            </a:br>
            <a:endParaRPr lang="en-US" sz="2000" dirty="0"/>
          </a:p>
        </p:txBody>
      </p:sp>
    </p:spTree>
    <p:extLst>
      <p:ext uri="{BB962C8B-B14F-4D97-AF65-F5344CB8AC3E}">
        <p14:creationId xmlns:p14="http://schemas.microsoft.com/office/powerpoint/2010/main" val="312679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080" y="820132"/>
            <a:ext cx="10143242" cy="6037868"/>
          </a:xfrm>
        </p:spPr>
        <p:txBody>
          <a:bodyPr>
            <a:normAutofit fontScale="55000" lnSpcReduction="20000"/>
          </a:bodyPr>
          <a:lstStyle/>
          <a:p>
            <a:r>
              <a:rPr lang="en-US" sz="3800" dirty="0"/>
              <a:t>The application or </a:t>
            </a:r>
            <a:r>
              <a:rPr lang="en-US" sz="3800" dirty="0" err="1"/>
              <a:t>programme</a:t>
            </a:r>
            <a:r>
              <a:rPr lang="en-US" sz="3800" dirty="0"/>
              <a:t> should be </a:t>
            </a:r>
            <a:r>
              <a:rPr lang="en-US" sz="3800" b="1" dirty="0"/>
              <a:t>open source</a:t>
            </a:r>
            <a:r>
              <a:rPr lang="en-US" sz="3800" dirty="0"/>
              <a:t>, as discussed above. Open-source software provides the</a:t>
            </a:r>
            <a:br>
              <a:rPr lang="en-US" sz="3800" dirty="0"/>
            </a:br>
            <a:r>
              <a:rPr lang="en-US" sz="3800" dirty="0"/>
              <a:t>code for applications and </a:t>
            </a:r>
            <a:r>
              <a:rPr lang="en-US" sz="3800" dirty="0" err="1"/>
              <a:t>programmes</a:t>
            </a:r>
            <a:r>
              <a:rPr lang="en-US" sz="3800" dirty="0"/>
              <a:t> to technicians for evaluation and detection of weaknesses. Open-source</a:t>
            </a:r>
            <a:br>
              <a:rPr lang="en-US" sz="3800" dirty="0"/>
            </a:br>
            <a:r>
              <a:rPr lang="en-US" sz="3800" dirty="0"/>
              <a:t>code also allows a review of whether the producing company collects user information and data. It is best to use</a:t>
            </a:r>
            <a:br>
              <a:rPr lang="en-US" sz="3800" dirty="0"/>
            </a:br>
            <a:r>
              <a:rPr lang="en-US" sz="3800" dirty="0" err="1"/>
              <a:t>programmes</a:t>
            </a:r>
            <a:r>
              <a:rPr lang="en-US" sz="3800" dirty="0"/>
              <a:t> with a strong track record and to clearly understand security </a:t>
            </a:r>
            <a:r>
              <a:rPr lang="en-US" sz="3800" dirty="0" err="1"/>
              <a:t>programmes</a:t>
            </a:r>
            <a:r>
              <a:rPr lang="en-US" sz="3800" dirty="0"/>
              <a:t> and privacy policies.</a:t>
            </a:r>
            <a:br>
              <a:rPr lang="en-US" sz="3800" dirty="0"/>
            </a:br>
            <a:r>
              <a:rPr lang="en-US" sz="3800" b="1" dirty="0"/>
              <a:t>• An anonymity feature should be available</a:t>
            </a:r>
            <a:r>
              <a:rPr lang="en-US" sz="3800" dirty="0"/>
              <a:t>, meaning that the </a:t>
            </a:r>
            <a:r>
              <a:rPr lang="en-US" sz="3800" dirty="0" err="1"/>
              <a:t>programme</a:t>
            </a:r>
            <a:r>
              <a:rPr lang="en-US" sz="3800" dirty="0"/>
              <a:t> or application can hide the user’s</a:t>
            </a:r>
            <a:br>
              <a:rPr lang="en-US" sz="3800" dirty="0"/>
            </a:br>
            <a:r>
              <a:rPr lang="en-US" sz="3800" dirty="0"/>
              <a:t>personal information (name, phone number, email, geographic location and device ID) even while sending and</a:t>
            </a:r>
            <a:br>
              <a:rPr lang="en-US" sz="3800" dirty="0"/>
            </a:br>
            <a:r>
              <a:rPr lang="en-US" sz="3800" dirty="0"/>
              <a:t>receiving messages, voice calls and attachments (including .doc, .pdf, .jpeg, .mp3, etc.) </a:t>
            </a:r>
          </a:p>
          <a:p>
            <a:r>
              <a:rPr lang="en-US" sz="3800" dirty="0"/>
              <a:t>Many users wonder if common applications, including Facebook Messenger, Viber, Telegram, WhatsApp and others,</a:t>
            </a:r>
            <a:br>
              <a:rPr lang="en-US" sz="3800" dirty="0"/>
            </a:br>
            <a:r>
              <a:rPr lang="en-US" sz="3800" dirty="0"/>
              <a:t>meet the above criteria. A review of the transparency reports that companies periodically produce and evaluations</a:t>
            </a:r>
            <a:br>
              <a:rPr lang="en-US" sz="3800" dirty="0"/>
            </a:br>
            <a:r>
              <a:rPr lang="en-US" sz="3800" dirty="0"/>
              <a:t>by security technicians indicates that, unfortunately, these applications adhere to </a:t>
            </a:r>
            <a:r>
              <a:rPr lang="en-US" sz="3800" b="1" i="1" dirty="0"/>
              <a:t>some </a:t>
            </a:r>
            <a:r>
              <a:rPr lang="en-US" sz="3800" dirty="0"/>
              <a:t>of the above standards but</a:t>
            </a:r>
            <a:br>
              <a:rPr lang="en-US" sz="3800" dirty="0"/>
            </a:br>
            <a:r>
              <a:rPr lang="en-US" sz="3800" dirty="0"/>
              <a:t>often do not meet </a:t>
            </a:r>
            <a:r>
              <a:rPr lang="en-US" sz="3800" b="1" i="1" dirty="0"/>
              <a:t>all </a:t>
            </a:r>
            <a:r>
              <a:rPr lang="en-US" sz="3800" dirty="0"/>
              <a:t>of them. </a:t>
            </a:r>
            <a:br>
              <a:rPr lang="en-US" dirty="0"/>
            </a:br>
            <a:br>
              <a:rPr lang="en-US" dirty="0"/>
            </a:br>
            <a:endParaRPr lang="en-US" dirty="0"/>
          </a:p>
        </p:txBody>
      </p:sp>
    </p:spTree>
    <p:extLst>
      <p:ext uri="{BB962C8B-B14F-4D97-AF65-F5344CB8AC3E}">
        <p14:creationId xmlns:p14="http://schemas.microsoft.com/office/powerpoint/2010/main" val="1478489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Recommendations for secure communications applications</a:t>
            </a:r>
            <a:r>
              <a:rPr lang="en-US" dirty="0"/>
              <a:t> </a:t>
            </a:r>
            <a:br>
              <a:rPr lang="en-US" dirty="0"/>
            </a:br>
            <a:endParaRPr lang="en-US" dirty="0"/>
          </a:p>
        </p:txBody>
      </p:sp>
      <p:sp>
        <p:nvSpPr>
          <p:cNvPr id="3" name="Content Placeholder 2"/>
          <p:cNvSpPr>
            <a:spLocks noGrp="1"/>
          </p:cNvSpPr>
          <p:nvPr>
            <p:ph idx="1"/>
          </p:nvPr>
        </p:nvSpPr>
        <p:spPr>
          <a:xfrm>
            <a:off x="2589212" y="1828800"/>
            <a:ext cx="8915400" cy="4647414"/>
          </a:xfrm>
        </p:spPr>
        <p:txBody>
          <a:bodyPr>
            <a:normAutofit/>
          </a:bodyPr>
          <a:lstStyle/>
          <a:p>
            <a:r>
              <a:rPr lang="en-US" sz="2400" b="1" dirty="0"/>
              <a:t>Signal </a:t>
            </a:r>
            <a:endParaRPr lang="en-US" b="1" dirty="0"/>
          </a:p>
          <a:p>
            <a:r>
              <a:rPr lang="en-US" dirty="0"/>
              <a:t>The following criteria are recommended for choosing communications </a:t>
            </a:r>
            <a:r>
              <a:rPr lang="en-US" dirty="0" err="1"/>
              <a:t>programmes</a:t>
            </a:r>
            <a:r>
              <a:rPr lang="en-US" dirty="0"/>
              <a:t> and applications to prevent eavesdropping, spying and unauthorized access to personal information.</a:t>
            </a:r>
            <a:br>
              <a:rPr lang="en-US" dirty="0"/>
            </a:br>
            <a:r>
              <a:rPr lang="en-US" dirty="0"/>
              <a:t>Signal Private Messenger is widely considered one of the safest applications for maintaining privacy and adheres to all aforementioned criteria with one exception: anonymity. Signal requires a phone number to activate it; however, it does not track information or collect user information.</a:t>
            </a:r>
          </a:p>
          <a:p>
            <a:r>
              <a:rPr lang="en-US" sz="2200" b="1" dirty="0"/>
              <a:t>Wire</a:t>
            </a:r>
            <a:br>
              <a:rPr lang="en-US" dirty="0"/>
            </a:br>
            <a:r>
              <a:rPr lang="en-US" dirty="0"/>
              <a:t>This application meets the above standards, with an easy user interface. It is available for</a:t>
            </a:r>
            <a:br>
              <a:rPr lang="en-US" dirty="0"/>
            </a:br>
            <a:r>
              <a:rPr lang="en-US" dirty="0"/>
              <a:t>phones and computers. It does not need to be installed as a </a:t>
            </a:r>
            <a:r>
              <a:rPr lang="en-US" dirty="0" err="1"/>
              <a:t>programme</a:t>
            </a:r>
            <a:r>
              <a:rPr lang="en-US" dirty="0"/>
              <a:t> or application – it can</a:t>
            </a:r>
            <a:br>
              <a:rPr lang="en-US" dirty="0"/>
            </a:br>
            <a:r>
              <a:rPr lang="en-US" dirty="0"/>
              <a:t>be used within a browser as an extension.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54" y="2008695"/>
            <a:ext cx="2299558" cy="2855536"/>
          </a:xfrm>
          <a:prstGeom prst="rect">
            <a:avLst/>
          </a:prstGeom>
        </p:spPr>
      </p:pic>
    </p:spTree>
    <p:extLst>
      <p:ext uri="{BB962C8B-B14F-4D97-AF65-F5344CB8AC3E}">
        <p14:creationId xmlns:p14="http://schemas.microsoft.com/office/powerpoint/2010/main" val="1847350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639" y="1508288"/>
            <a:ext cx="8915400" cy="4647415"/>
          </a:xfrm>
        </p:spPr>
        <p:txBody>
          <a:bodyPr>
            <a:normAutofit/>
          </a:bodyPr>
          <a:lstStyle/>
          <a:p>
            <a:r>
              <a:rPr lang="en-US" sz="2800" b="1" dirty="0"/>
              <a:t>JITSI</a:t>
            </a:r>
            <a:endParaRPr lang="en-US" b="1" dirty="0"/>
          </a:p>
          <a:p>
            <a:r>
              <a:rPr lang="en-US" dirty="0"/>
              <a:t>JITSI MEET is a platform for communicating or holding online meetings. Its advantage over other web-based meeting </a:t>
            </a:r>
            <a:r>
              <a:rPr lang="en-US" dirty="0" err="1"/>
              <a:t>programmes</a:t>
            </a:r>
            <a:r>
              <a:rPr lang="en-US" dirty="0"/>
              <a:t> is that it creates an encrypted channel for communications and maintains anonymity. It is not necessary to create an account or enter any personal details.</a:t>
            </a:r>
            <a:br>
              <a:rPr lang="en-US" dirty="0"/>
            </a:br>
            <a:r>
              <a:rPr lang="en-US" dirty="0"/>
              <a:t>Users may visit the website via a browser, open a chat and share the link with anyone they want to invite to the conversation. The </a:t>
            </a:r>
            <a:r>
              <a:rPr lang="en-US" dirty="0" err="1"/>
              <a:t>Jitsi</a:t>
            </a:r>
            <a:r>
              <a:rPr lang="en-US" dirty="0"/>
              <a:t> application may be installed on computers and mobile phones.</a:t>
            </a:r>
          </a:p>
          <a:p>
            <a:r>
              <a:rPr lang="en-US" sz="2800" b="1" dirty="0"/>
              <a:t>TRESORIT</a:t>
            </a:r>
            <a:endParaRPr lang="en-US" b="1" dirty="0"/>
          </a:p>
          <a:p>
            <a:r>
              <a:rPr lang="en-US" dirty="0"/>
              <a:t>This service also encrypts information from end-to-end. It has a simple interface and maintains</a:t>
            </a:r>
            <a:br>
              <a:rPr lang="en-US" dirty="0"/>
            </a:br>
            <a:r>
              <a:rPr lang="en-US" dirty="0"/>
              <a:t>the security of information, encrypting it during transmission. </a:t>
            </a:r>
            <a:br>
              <a:rPr lang="en-US" dirty="0"/>
            </a:br>
            <a:r>
              <a:rPr lang="en-US" dirty="0"/>
              <a:t> </a:t>
            </a:r>
            <a:br>
              <a:rPr lang="en-US" dirty="0"/>
            </a:br>
            <a:endParaRPr lang="en-US" dirty="0"/>
          </a:p>
        </p:txBody>
      </p:sp>
    </p:spTree>
    <p:extLst>
      <p:ext uri="{BB962C8B-B14F-4D97-AF65-F5344CB8AC3E}">
        <p14:creationId xmlns:p14="http://schemas.microsoft.com/office/powerpoint/2010/main" val="120173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118" y="624110"/>
            <a:ext cx="9845495" cy="1509490"/>
          </a:xfrm>
        </p:spPr>
        <p:txBody>
          <a:bodyPr>
            <a:normAutofit fontScale="90000"/>
          </a:bodyPr>
          <a:lstStyle/>
          <a:p>
            <a:r>
              <a:rPr lang="en-US" b="1" dirty="0"/>
              <a:t>TIP 1: </a:t>
            </a:r>
            <a:r>
              <a:rPr lang="en-US" b="1" i="1" dirty="0"/>
              <a:t>Update the operating system, hardware, applications, phone</a:t>
            </a:r>
            <a:br>
              <a:rPr lang="en-US" b="1" i="1" dirty="0"/>
            </a:br>
            <a:r>
              <a:rPr lang="en-US" b="1" i="1" dirty="0"/>
              <a:t>and software regularly</a:t>
            </a:r>
            <a:r>
              <a:rPr lang="en-US" dirty="0"/>
              <a:t> </a:t>
            </a:r>
            <a:br>
              <a:rPr lang="en-US" dirty="0"/>
            </a:br>
            <a:endParaRPr lang="en-US" dirty="0"/>
          </a:p>
        </p:txBody>
      </p:sp>
      <p:sp>
        <p:nvSpPr>
          <p:cNvPr id="3" name="Content Placeholder 2"/>
          <p:cNvSpPr>
            <a:spLocks noGrp="1"/>
          </p:cNvSpPr>
          <p:nvPr>
            <p:ph idx="1"/>
          </p:nvPr>
        </p:nvSpPr>
        <p:spPr>
          <a:xfrm>
            <a:off x="1659118" y="2265574"/>
            <a:ext cx="10096107" cy="4592425"/>
          </a:xfrm>
        </p:spPr>
        <p:txBody>
          <a:bodyPr>
            <a:normAutofit fontScale="92500" lnSpcReduction="20000"/>
          </a:bodyPr>
          <a:lstStyle/>
          <a:p>
            <a:r>
              <a:rPr lang="en-US" sz="2400" dirty="0"/>
              <a:t>Companies provide periodic updates of their operating systems and applications to address security gaps.</a:t>
            </a:r>
            <a:br>
              <a:rPr lang="en-US" sz="2400" dirty="0"/>
            </a:br>
            <a:r>
              <a:rPr lang="en-US" sz="2400" dirty="0"/>
              <a:t>Updating regularly greatly improves a user’s protection against security breaches.</a:t>
            </a:r>
            <a:br>
              <a:rPr lang="en-US" sz="2400" dirty="0"/>
            </a:br>
            <a:r>
              <a:rPr lang="en-US" sz="2400" dirty="0"/>
              <a:t>In Windows 11, the user determines when and how to obtain the latest updates to keep devices running</a:t>
            </a:r>
            <a:br>
              <a:rPr lang="en-US" sz="2400" dirty="0"/>
            </a:br>
            <a:r>
              <a:rPr lang="en-US" sz="2400" dirty="0"/>
              <a:t>smoothly and securely. To manage options and view available updates, select Check for Windows Updates.</a:t>
            </a:r>
            <a:br>
              <a:rPr lang="en-US" sz="2400" dirty="0"/>
            </a:br>
            <a:r>
              <a:rPr lang="en-US" sz="2400" dirty="0"/>
              <a:t>Or select </a:t>
            </a:r>
            <a:r>
              <a:rPr lang="en-US" sz="2400" b="1" dirty="0"/>
              <a:t>Start &gt; Settings &gt; Windows Update</a:t>
            </a:r>
            <a:r>
              <a:rPr lang="en-US" sz="2400" dirty="0"/>
              <a:t>. </a:t>
            </a:r>
            <a:br>
              <a:rPr lang="en-US" sz="2400" dirty="0"/>
            </a:br>
            <a:r>
              <a:rPr lang="en-US" sz="2400" b="1" dirty="0"/>
              <a:t>• </a:t>
            </a:r>
            <a:r>
              <a:rPr lang="en-US" sz="2400" dirty="0"/>
              <a:t>On a </a:t>
            </a:r>
            <a:r>
              <a:rPr lang="en-US" sz="2400" b="1" dirty="0"/>
              <a:t>Mac</a:t>
            </a:r>
            <a:r>
              <a:rPr lang="en-US" sz="2400" dirty="0"/>
              <a:t>, follow the instructions available here.</a:t>
            </a:r>
            <a:br>
              <a:rPr lang="en-US" sz="2400" dirty="0"/>
            </a:br>
            <a:r>
              <a:rPr lang="en-US" sz="2400" b="1" dirty="0"/>
              <a:t>• </a:t>
            </a:r>
            <a:r>
              <a:rPr lang="en-US" sz="2400" dirty="0"/>
              <a:t>To update an </a:t>
            </a:r>
            <a:r>
              <a:rPr lang="en-US" sz="2400" b="1" dirty="0"/>
              <a:t>Android </a:t>
            </a:r>
            <a:r>
              <a:rPr lang="en-US" sz="2400" dirty="0"/>
              <a:t>phone, follow the instructions available here.</a:t>
            </a:r>
            <a:br>
              <a:rPr lang="en-US" sz="2400" dirty="0"/>
            </a:br>
            <a:r>
              <a:rPr lang="en-US" sz="2400" b="1" dirty="0"/>
              <a:t>• </a:t>
            </a:r>
            <a:r>
              <a:rPr lang="en-US" sz="2400" dirty="0"/>
              <a:t>To update </a:t>
            </a:r>
            <a:r>
              <a:rPr lang="en-US" sz="2400" b="1" dirty="0"/>
              <a:t>iOS (iPhone)</a:t>
            </a:r>
            <a:r>
              <a:rPr lang="en-US" sz="2400" dirty="0"/>
              <a:t>, go to the App Store and follow the instructions available here.</a:t>
            </a:r>
            <a:br>
              <a:rPr lang="en-US" sz="2400" dirty="0"/>
            </a:br>
            <a:r>
              <a:rPr lang="en-US" sz="2400" dirty="0"/>
              <a:t>Whichever operating system, applications and software are used, make it a priority to update regularly </a:t>
            </a:r>
            <a:br>
              <a:rPr lang="en-US" dirty="0"/>
            </a:br>
            <a:endParaRPr lang="en-US" dirty="0"/>
          </a:p>
        </p:txBody>
      </p:sp>
    </p:spTree>
    <p:extLst>
      <p:ext uri="{BB962C8B-B14F-4D97-AF65-F5344CB8AC3E}">
        <p14:creationId xmlns:p14="http://schemas.microsoft.com/office/powerpoint/2010/main" val="3183815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send secure (encrypted) emails with PGP</a:t>
            </a:r>
            <a:r>
              <a:rPr lang="en-US" dirty="0"/>
              <a:t> </a:t>
            </a:r>
            <a:br>
              <a:rPr lang="en-US" dirty="0"/>
            </a:br>
            <a:endParaRPr lang="en-US" dirty="0"/>
          </a:p>
        </p:txBody>
      </p:sp>
      <p:sp>
        <p:nvSpPr>
          <p:cNvPr id="3" name="Content Placeholder 2"/>
          <p:cNvSpPr>
            <a:spLocks noGrp="1"/>
          </p:cNvSpPr>
          <p:nvPr>
            <p:ph idx="1"/>
          </p:nvPr>
        </p:nvSpPr>
        <p:spPr>
          <a:xfrm>
            <a:off x="2589212" y="1762812"/>
            <a:ext cx="8915400" cy="4911365"/>
          </a:xfrm>
        </p:spPr>
        <p:txBody>
          <a:bodyPr>
            <a:noAutofit/>
          </a:bodyPr>
          <a:lstStyle/>
          <a:p>
            <a:r>
              <a:rPr lang="en-US" sz="2300" dirty="0"/>
              <a:t>The following criteria are recommended for choosing communications </a:t>
            </a:r>
            <a:r>
              <a:rPr lang="en-US" sz="2300" dirty="0" err="1"/>
              <a:t>programmes</a:t>
            </a:r>
            <a:r>
              <a:rPr lang="en-US" sz="2300" dirty="0"/>
              <a:t> and applications to prevent</a:t>
            </a:r>
            <a:br>
              <a:rPr lang="en-US" sz="2300" dirty="0"/>
            </a:br>
            <a:r>
              <a:rPr lang="en-US" sz="2300" dirty="0"/>
              <a:t>eavesdropping, spying and unauthorized access to personal information.</a:t>
            </a:r>
            <a:br>
              <a:rPr lang="en-US" sz="2300" dirty="0"/>
            </a:br>
            <a:r>
              <a:rPr lang="en-US" sz="2300" dirty="0"/>
              <a:t>The best way to ensure emails are secure is to encrypt them with “</a:t>
            </a:r>
            <a:r>
              <a:rPr lang="en-US" sz="2300" b="1" dirty="0"/>
              <a:t>PGP</a:t>
            </a:r>
            <a:r>
              <a:rPr lang="en-US" sz="2300" dirty="0"/>
              <a:t>”, which stands for “pretty good privacy”. This</a:t>
            </a:r>
            <a:br>
              <a:rPr lang="en-US" sz="2300" dirty="0"/>
            </a:br>
            <a:r>
              <a:rPr lang="en-US" sz="2300" dirty="0"/>
              <a:t>is an encryption system used for both sending encrypted emails and encrypting sensitive files. PGP encrypts emails</a:t>
            </a:r>
            <a:br>
              <a:rPr lang="en-US" sz="2300" dirty="0"/>
            </a:br>
            <a:r>
              <a:rPr lang="en-US" sz="2300" dirty="0"/>
              <a:t>and their attachments to increase the confidentiality of communication by generating a pair of private and public</a:t>
            </a:r>
            <a:br>
              <a:rPr lang="en-US" sz="2300" dirty="0"/>
            </a:br>
            <a:r>
              <a:rPr lang="en-US" sz="2300" dirty="0"/>
              <a:t>keys needed to “open” the information </a:t>
            </a:r>
            <a:br>
              <a:rPr lang="en-US" sz="2300" dirty="0"/>
            </a:br>
            <a:endParaRPr lang="en-US" sz="2300" dirty="0"/>
          </a:p>
        </p:txBody>
      </p:sp>
    </p:spTree>
    <p:extLst>
      <p:ext uri="{BB962C8B-B14F-4D97-AF65-F5344CB8AC3E}">
        <p14:creationId xmlns:p14="http://schemas.microsoft.com/office/powerpoint/2010/main" val="2678984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NOTE:</a:t>
            </a:r>
          </a:p>
        </p:txBody>
      </p:sp>
      <p:sp>
        <p:nvSpPr>
          <p:cNvPr id="3" name="Content Placeholder 2"/>
          <p:cNvSpPr>
            <a:spLocks noGrp="1"/>
          </p:cNvSpPr>
          <p:nvPr>
            <p:ph idx="1"/>
          </p:nvPr>
        </p:nvSpPr>
        <p:spPr>
          <a:xfrm>
            <a:off x="1904875" y="1198567"/>
            <a:ext cx="10287786" cy="5593445"/>
          </a:xfrm>
        </p:spPr>
        <p:txBody>
          <a:bodyPr>
            <a:noAutofit/>
          </a:bodyPr>
          <a:lstStyle/>
          <a:p>
            <a:r>
              <a:rPr lang="en-US" sz="2400" dirty="0"/>
              <a:t>PGP is only useable when both the sender and recipient use applications or </a:t>
            </a:r>
            <a:r>
              <a:rPr lang="en-US" sz="2400" dirty="0" err="1"/>
              <a:t>programmes</a:t>
            </a:r>
            <a:r>
              <a:rPr lang="en-US" sz="2400" dirty="0"/>
              <a:t> intended for</a:t>
            </a:r>
            <a:br>
              <a:rPr lang="en-US" sz="2400" dirty="0"/>
            </a:br>
            <a:r>
              <a:rPr lang="en-US" sz="2400" dirty="0"/>
              <a:t>encrypting and decrypting messages. Many </a:t>
            </a:r>
            <a:r>
              <a:rPr lang="en-US" sz="2400" dirty="0" err="1"/>
              <a:t>programmes</a:t>
            </a:r>
            <a:r>
              <a:rPr lang="en-US" sz="2400" dirty="0"/>
              <a:t> and applications use the </a:t>
            </a:r>
            <a:r>
              <a:rPr lang="en-US" sz="2400" dirty="0" err="1"/>
              <a:t>OpenPGP</a:t>
            </a:r>
            <a:r>
              <a:rPr lang="en-US" sz="2400" dirty="0"/>
              <a:t> standard,</a:t>
            </a:r>
            <a:br>
              <a:rPr lang="en-US" sz="2400" dirty="0"/>
            </a:br>
            <a:r>
              <a:rPr lang="en-US" sz="2400" dirty="0"/>
              <a:t>so each user does not need to have exactly the same </a:t>
            </a:r>
            <a:r>
              <a:rPr lang="en-US" sz="2400" dirty="0" err="1"/>
              <a:t>programme</a:t>
            </a:r>
            <a:r>
              <a:rPr lang="en-US" sz="2400" dirty="0"/>
              <a:t>; however, they must be equipped to</a:t>
            </a:r>
            <a:br>
              <a:rPr lang="en-US" sz="2400" dirty="0"/>
            </a:br>
            <a:r>
              <a:rPr lang="en-US" sz="2400" dirty="0"/>
              <a:t>“exchange keys”. Communicate with contacts about the best way to establish secure communications</a:t>
            </a:r>
            <a:br>
              <a:rPr lang="en-US" sz="2400" dirty="0"/>
            </a:br>
            <a:r>
              <a:rPr lang="en-US" sz="2400" dirty="0"/>
              <a:t>before attempting to send encrypted emails.</a:t>
            </a:r>
          </a:p>
          <a:p>
            <a:r>
              <a:rPr lang="en-US" sz="2400" b="1" dirty="0" err="1"/>
              <a:t>Mailvelope</a:t>
            </a:r>
            <a:r>
              <a:rPr lang="en-US" sz="2400" dirty="0"/>
              <a:t> is a recommended </a:t>
            </a:r>
            <a:r>
              <a:rPr lang="en-US" sz="2400" dirty="0" err="1"/>
              <a:t>programme</a:t>
            </a:r>
            <a:r>
              <a:rPr lang="en-US" sz="2400" dirty="0"/>
              <a:t> that can be used with popular webmail providers such as Hotmail,</a:t>
            </a:r>
            <a:br>
              <a:rPr lang="en-US" sz="2400" dirty="0"/>
            </a:br>
            <a:r>
              <a:rPr lang="en-US" sz="2400" dirty="0"/>
              <a:t>Outlook, Gmail and Yahoo. It can be added as an extension to browsers including Google Chrome and Firefox. It</a:t>
            </a:r>
            <a:br>
              <a:rPr lang="en-US" sz="2400" dirty="0"/>
            </a:br>
            <a:r>
              <a:rPr lang="en-US" sz="2400" dirty="0"/>
              <a:t>generates the necessary public and private key pair, then shares the public key with other users for them to add it. </a:t>
            </a:r>
            <a:br>
              <a:rPr lang="en-US" sz="2400" dirty="0"/>
            </a:br>
            <a:br>
              <a:rPr lang="en-US" b="1" dirty="0"/>
            </a:br>
            <a:br>
              <a:rPr lang="en-US" dirty="0"/>
            </a:br>
            <a:endParaRPr lang="en-US" dirty="0"/>
          </a:p>
        </p:txBody>
      </p:sp>
    </p:spTree>
    <p:extLst>
      <p:ext uri="{BB962C8B-B14F-4D97-AF65-F5344CB8AC3E}">
        <p14:creationId xmlns:p14="http://schemas.microsoft.com/office/powerpoint/2010/main" val="2139839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Save and store information securely</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Users should both encrypt information they share with others and encrypt their own information to securely store</a:t>
            </a:r>
            <a:br>
              <a:rPr lang="en-US" sz="2400" dirty="0"/>
            </a:br>
            <a:r>
              <a:rPr lang="en-US" sz="2400" dirty="0"/>
              <a:t>it. This section provides a guide to the different ways encryption can be used to store data on a user’s devices and in</a:t>
            </a:r>
            <a:br>
              <a:rPr lang="en-US" sz="2400" dirty="0"/>
            </a:br>
            <a:r>
              <a:rPr lang="en-US" sz="2400" dirty="0"/>
              <a:t>the cloud. </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405" y="4878119"/>
            <a:ext cx="3161139" cy="17960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028" y="4878118"/>
            <a:ext cx="3169982" cy="1796058"/>
          </a:xfrm>
          <a:prstGeom prst="rect">
            <a:avLst/>
          </a:prstGeom>
        </p:spPr>
      </p:pic>
    </p:spTree>
    <p:extLst>
      <p:ext uri="{BB962C8B-B14F-4D97-AF65-F5344CB8AC3E}">
        <p14:creationId xmlns:p14="http://schemas.microsoft.com/office/powerpoint/2010/main" val="1171639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Saving photos, videos and data to a device</a:t>
            </a:r>
            <a:r>
              <a:rPr lang="en-US" dirty="0"/>
              <a:t> </a:t>
            </a:r>
            <a:br>
              <a:rPr lang="en-US" dirty="0"/>
            </a:br>
            <a:endParaRPr lang="en-US" dirty="0"/>
          </a:p>
        </p:txBody>
      </p:sp>
      <p:sp>
        <p:nvSpPr>
          <p:cNvPr id="3" name="Content Placeholder 2"/>
          <p:cNvSpPr>
            <a:spLocks noGrp="1"/>
          </p:cNvSpPr>
          <p:nvPr>
            <p:ph idx="1"/>
          </p:nvPr>
        </p:nvSpPr>
        <p:spPr>
          <a:xfrm>
            <a:off x="2592925" y="1398310"/>
            <a:ext cx="8911687" cy="5459690"/>
          </a:xfrm>
        </p:spPr>
        <p:txBody>
          <a:bodyPr>
            <a:noAutofit/>
          </a:bodyPr>
          <a:lstStyle/>
          <a:p>
            <a:r>
              <a:rPr lang="en-US" sz="2000" b="1" dirty="0" err="1"/>
              <a:t>Tella</a:t>
            </a:r>
            <a:r>
              <a:rPr lang="en-US" sz="2000" b="1" dirty="0"/>
              <a:t> </a:t>
            </a:r>
            <a:r>
              <a:rPr lang="en-US" sz="2000" dirty="0"/>
              <a:t>is an example of an application that helps keep data more secure. It is used by activists, human rights defenders,</a:t>
            </a:r>
            <a:br>
              <a:rPr lang="en-US" sz="2000" dirty="0"/>
            </a:br>
            <a:r>
              <a:rPr lang="en-US" sz="2000" dirty="0"/>
              <a:t>civil society organizations, media and specialists in humanitarian work and documentation. It is currently only</a:t>
            </a:r>
            <a:br>
              <a:rPr lang="en-US" sz="2000" dirty="0"/>
            </a:br>
            <a:r>
              <a:rPr lang="en-US" sz="2000" dirty="0"/>
              <a:t>available for Android devices but an iOS version is in development.</a:t>
            </a:r>
            <a:br>
              <a:rPr lang="en-US" sz="2000" dirty="0"/>
            </a:br>
            <a:r>
              <a:rPr lang="en-US" sz="2000" b="1" dirty="0" err="1"/>
              <a:t>Tresorit</a:t>
            </a:r>
            <a:br>
              <a:rPr lang="en-US" sz="2000" b="1" dirty="0"/>
            </a:br>
            <a:r>
              <a:rPr lang="en-US" sz="2000" dirty="0"/>
              <a:t>PGP is only useable when both the sender and recipient use applications or </a:t>
            </a:r>
            <a:r>
              <a:rPr lang="en-US" sz="2000" dirty="0" err="1"/>
              <a:t>programmes</a:t>
            </a:r>
            <a:r>
              <a:rPr lang="en-US" sz="2000" dirty="0"/>
              <a:t> intended for</a:t>
            </a:r>
            <a:br>
              <a:rPr lang="en-US" sz="2000" dirty="0"/>
            </a:br>
            <a:r>
              <a:rPr lang="en-US" sz="2000" dirty="0"/>
              <a:t>encrypting and decrypting messages. Many </a:t>
            </a:r>
            <a:r>
              <a:rPr lang="en-US" sz="2000" dirty="0" err="1"/>
              <a:t>programmes</a:t>
            </a:r>
            <a:r>
              <a:rPr lang="en-US" sz="2000" dirty="0"/>
              <a:t> and applications use the </a:t>
            </a:r>
            <a:r>
              <a:rPr lang="en-US" sz="2000" dirty="0" err="1"/>
              <a:t>OpenPGP</a:t>
            </a:r>
            <a:r>
              <a:rPr lang="en-US" sz="2000" dirty="0"/>
              <a:t> standard,</a:t>
            </a:r>
            <a:br>
              <a:rPr lang="en-US" sz="2000" dirty="0"/>
            </a:br>
            <a:r>
              <a:rPr lang="en-US" sz="2000" dirty="0"/>
              <a:t>so each user does not need to have exactly the same </a:t>
            </a:r>
            <a:r>
              <a:rPr lang="en-US" sz="2000" dirty="0" err="1"/>
              <a:t>programme</a:t>
            </a:r>
            <a:r>
              <a:rPr lang="en-US" sz="2000" dirty="0"/>
              <a:t>; however, they must be equipped to</a:t>
            </a:r>
            <a:br>
              <a:rPr lang="en-US" sz="2000" dirty="0"/>
            </a:br>
            <a:r>
              <a:rPr lang="en-US" sz="2000" dirty="0"/>
              <a:t>“exchange keys”. Communicate with contacts about the best way to establish secure communications</a:t>
            </a:r>
            <a:br>
              <a:rPr lang="en-US" sz="2000" dirty="0"/>
            </a:br>
            <a:r>
              <a:rPr lang="en-US" sz="2000" dirty="0"/>
              <a:t>before attempting to send encrypted emails.</a:t>
            </a:r>
            <a:br>
              <a:rPr lang="en-US" sz="2000" b="1" dirty="0"/>
            </a:br>
            <a:endParaRPr lang="en-US" sz="2000" dirty="0"/>
          </a:p>
        </p:txBody>
      </p:sp>
    </p:spTree>
    <p:extLst>
      <p:ext uri="{BB962C8B-B14F-4D97-AF65-F5344CB8AC3E}">
        <p14:creationId xmlns:p14="http://schemas.microsoft.com/office/powerpoint/2010/main" val="3316103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46375"/>
            <a:ext cx="8915400" cy="4864847"/>
          </a:xfrm>
        </p:spPr>
        <p:txBody>
          <a:bodyPr>
            <a:normAutofit/>
          </a:bodyPr>
          <a:lstStyle/>
          <a:p>
            <a:r>
              <a:rPr lang="en-US" sz="2000" b="1" dirty="0"/>
              <a:t>Note:</a:t>
            </a:r>
            <a:br>
              <a:rPr lang="en-US" sz="2000" dirty="0"/>
            </a:br>
            <a:r>
              <a:rPr lang="en-US" sz="2000" dirty="0"/>
              <a:t>Online Protection and Digital Security:</a:t>
            </a:r>
            <a:br>
              <a:rPr lang="en-US" sz="2000" dirty="0"/>
            </a:br>
            <a:r>
              <a:rPr lang="en-US" sz="2000" dirty="0"/>
              <a:t>User guide for human rights defenders </a:t>
            </a:r>
            <a:r>
              <a:rPr lang="en-US" sz="2000" b="1" dirty="0"/>
              <a:t>19</a:t>
            </a:r>
            <a:br>
              <a:rPr lang="en-US" sz="2000" b="1" dirty="0"/>
            </a:br>
            <a:r>
              <a:rPr lang="en-US" sz="2000" b="1" dirty="0"/>
              <a:t>• </a:t>
            </a:r>
            <a:r>
              <a:rPr lang="en-US" sz="2000" dirty="0"/>
              <a:t>It is easy to use, with a simple interface.</a:t>
            </a:r>
            <a:br>
              <a:rPr lang="en-US" sz="2000" dirty="0"/>
            </a:br>
            <a:r>
              <a:rPr lang="en-US" sz="2000" b="1" dirty="0"/>
              <a:t>• </a:t>
            </a:r>
            <a:r>
              <a:rPr lang="en-US" sz="2000" dirty="0"/>
              <a:t>Users lock the application via the “pattern method” by creating a shape.</a:t>
            </a:r>
            <a:br>
              <a:rPr lang="en-US" sz="2000" dirty="0"/>
            </a:br>
            <a:r>
              <a:rPr lang="en-US" sz="2000" b="1" dirty="0"/>
              <a:t>• </a:t>
            </a:r>
            <a:r>
              <a:rPr lang="en-US" sz="2000" dirty="0"/>
              <a:t>Users can change the application icon so it cannot be recognized.</a:t>
            </a:r>
            <a:br>
              <a:rPr lang="en-US" sz="2000" dirty="0"/>
            </a:br>
            <a:r>
              <a:rPr lang="en-US" sz="2000" b="1" dirty="0"/>
              <a:t>• </a:t>
            </a:r>
            <a:r>
              <a:rPr lang="en-US" sz="2000" dirty="0"/>
              <a:t>It has a “quick delete” feature to erase data in case the user faces the danger that his or her phone may be seized.</a:t>
            </a:r>
            <a:br>
              <a:rPr lang="en-US" sz="2000" dirty="0"/>
            </a:br>
            <a:r>
              <a:rPr lang="en-US" sz="2000" b="1" dirty="0"/>
              <a:t>• </a:t>
            </a:r>
            <a:r>
              <a:rPr lang="en-US" sz="2000" dirty="0"/>
              <a:t>The application itself can be permanently deleted in cases of immediate danger. </a:t>
            </a:r>
            <a:br>
              <a:rPr lang="en-US" sz="2000" dirty="0"/>
            </a:br>
            <a:endParaRPr lang="en-US" sz="2000" dirty="0"/>
          </a:p>
        </p:txBody>
      </p:sp>
    </p:spTree>
    <p:extLst>
      <p:ext uri="{BB962C8B-B14F-4D97-AF65-F5344CB8AC3E}">
        <p14:creationId xmlns:p14="http://schemas.microsoft.com/office/powerpoint/2010/main" val="3173906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Encrypting and storing files using cloud services</a:t>
            </a:r>
            <a:r>
              <a:rPr lang="en-US" dirty="0"/>
              <a:t> </a:t>
            </a:r>
            <a:br>
              <a:rPr lang="en-US" dirty="0"/>
            </a:br>
            <a:endParaRPr lang="en-US" dirty="0"/>
          </a:p>
        </p:txBody>
      </p:sp>
      <p:sp>
        <p:nvSpPr>
          <p:cNvPr id="3" name="Content Placeholder 2"/>
          <p:cNvSpPr>
            <a:spLocks noGrp="1"/>
          </p:cNvSpPr>
          <p:nvPr>
            <p:ph idx="1"/>
          </p:nvPr>
        </p:nvSpPr>
        <p:spPr>
          <a:xfrm>
            <a:off x="2592925" y="1696824"/>
            <a:ext cx="8911688" cy="4600281"/>
          </a:xfrm>
        </p:spPr>
        <p:txBody>
          <a:bodyPr>
            <a:noAutofit/>
          </a:bodyPr>
          <a:lstStyle/>
          <a:p>
            <a:r>
              <a:rPr lang="en-US" sz="2400" dirty="0"/>
              <a:t>Although many people save and store their sensitive files on their computers or in external hard drives (without</a:t>
            </a:r>
            <a:br>
              <a:rPr lang="en-US" sz="2400" dirty="0"/>
            </a:br>
            <a:r>
              <a:rPr lang="en-US" sz="2400" dirty="0"/>
              <a:t>encrypting them), this tactic is risky. If unauthorized access occurs, these devices can be taken over and decrypted or</a:t>
            </a:r>
            <a:br>
              <a:rPr lang="en-US" sz="2400" dirty="0"/>
            </a:br>
            <a:r>
              <a:rPr lang="en-US" sz="2400" dirty="0"/>
              <a:t>individuals could force the user to open the encryption.</a:t>
            </a:r>
            <a:br>
              <a:rPr lang="en-US" sz="2400" dirty="0"/>
            </a:br>
            <a:r>
              <a:rPr lang="en-US" sz="2400" dirty="0"/>
              <a:t>It is very important not to leave sensitive information on devices, as this can put the user at risk both online and</a:t>
            </a:r>
            <a:br>
              <a:rPr lang="en-US" sz="2400" dirty="0"/>
            </a:br>
            <a:r>
              <a:rPr lang="en-US" sz="2400" dirty="0"/>
              <a:t>offline. Storing information securely in the cloud ensures that unauthorized third parties cannot access sensitive</a:t>
            </a:r>
            <a:br>
              <a:rPr lang="en-US" sz="2400" dirty="0"/>
            </a:br>
            <a:r>
              <a:rPr lang="en-US" sz="2400" dirty="0"/>
              <a:t>information. Users should avoid leaving traces of data on devices that could cause security problems.</a:t>
            </a:r>
            <a:br>
              <a:rPr lang="en-US" sz="1600" dirty="0"/>
            </a:br>
            <a:br>
              <a:rPr lang="en-US" sz="1600" dirty="0"/>
            </a:br>
            <a:endParaRPr lang="en-US" sz="1600" dirty="0"/>
          </a:p>
        </p:txBody>
      </p:sp>
    </p:spTree>
    <p:extLst>
      <p:ext uri="{BB962C8B-B14F-4D97-AF65-F5344CB8AC3E}">
        <p14:creationId xmlns:p14="http://schemas.microsoft.com/office/powerpoint/2010/main" val="1701077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29559"/>
            <a:ext cx="8915400" cy="5081663"/>
          </a:xfrm>
        </p:spPr>
        <p:txBody>
          <a:bodyPr>
            <a:normAutofit/>
          </a:bodyPr>
          <a:lstStyle/>
          <a:p>
            <a:r>
              <a:rPr lang="en-US" sz="2400" dirty="0"/>
              <a:t>“Cloud services” are infrastructure platforms or software hosted by third-party providers made available to users</a:t>
            </a:r>
            <a:br>
              <a:rPr lang="en-US" sz="2400" dirty="0"/>
            </a:br>
            <a:r>
              <a:rPr lang="en-US" sz="2400" dirty="0"/>
              <a:t>through the Internet.</a:t>
            </a:r>
            <a:br>
              <a:rPr lang="en-US" sz="2400" dirty="0"/>
            </a:br>
            <a:r>
              <a:rPr lang="en-US" sz="2400" dirty="0"/>
              <a:t>The following secure cloud services are recommended for storing sensitive information without leaving physical</a:t>
            </a:r>
            <a:br>
              <a:rPr lang="en-US" sz="2400" dirty="0"/>
            </a:br>
            <a:r>
              <a:rPr lang="en-US" sz="2400" dirty="0"/>
              <a:t>traces:</a:t>
            </a:r>
            <a:br>
              <a:rPr lang="en-US" sz="2400" dirty="0"/>
            </a:br>
            <a:r>
              <a:rPr lang="en-US" sz="2400" b="1" dirty="0"/>
              <a:t>• </a:t>
            </a:r>
            <a:r>
              <a:rPr lang="en-US" sz="2400" dirty="0"/>
              <a:t>Google Drive</a:t>
            </a:r>
            <a:br>
              <a:rPr lang="en-US" sz="2400" dirty="0"/>
            </a:br>
            <a:r>
              <a:rPr lang="en-US" sz="2400" b="1" dirty="0"/>
              <a:t>• </a:t>
            </a:r>
            <a:r>
              <a:rPr lang="en-US" sz="2400" dirty="0" err="1"/>
              <a:t>pCloud</a:t>
            </a:r>
            <a:br>
              <a:rPr lang="en-US" sz="2400" dirty="0"/>
            </a:br>
            <a:r>
              <a:rPr lang="en-US" sz="2400" dirty="0"/>
              <a:t>It is still important to encrypt data before uploading it to the cloud.</a:t>
            </a:r>
          </a:p>
        </p:txBody>
      </p:sp>
    </p:spTree>
    <p:extLst>
      <p:ext uri="{BB962C8B-B14F-4D97-AF65-F5344CB8AC3E}">
        <p14:creationId xmlns:p14="http://schemas.microsoft.com/office/powerpoint/2010/main" val="120961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Encryption software</a:t>
            </a:r>
            <a:r>
              <a:rPr lang="en-US" dirty="0"/>
              <a:t> </a:t>
            </a:r>
            <a:br>
              <a:rPr lang="en-US" dirty="0"/>
            </a:br>
            <a:endParaRPr lang="en-US" dirty="0"/>
          </a:p>
        </p:txBody>
      </p:sp>
      <p:sp>
        <p:nvSpPr>
          <p:cNvPr id="3" name="Content Placeholder 2"/>
          <p:cNvSpPr>
            <a:spLocks noGrp="1"/>
          </p:cNvSpPr>
          <p:nvPr>
            <p:ph idx="1"/>
          </p:nvPr>
        </p:nvSpPr>
        <p:spPr>
          <a:xfrm>
            <a:off x="2589212" y="1567990"/>
            <a:ext cx="8915400" cy="4389749"/>
          </a:xfrm>
        </p:spPr>
        <p:txBody>
          <a:bodyPr>
            <a:normAutofit/>
          </a:bodyPr>
          <a:lstStyle/>
          <a:p>
            <a:r>
              <a:rPr lang="en-US" sz="2400" dirty="0"/>
              <a:t>At the time of publication, </a:t>
            </a:r>
            <a:r>
              <a:rPr lang="en-US" sz="2400" b="1" dirty="0" err="1"/>
              <a:t>VeraCrypt</a:t>
            </a:r>
            <a:r>
              <a:rPr lang="en-US" sz="2400" b="1" dirty="0"/>
              <a:t> </a:t>
            </a:r>
            <a:r>
              <a:rPr lang="en-US" sz="2400" dirty="0"/>
              <a:t>is a secure open-source </a:t>
            </a:r>
            <a:r>
              <a:rPr lang="en-US" sz="2400" dirty="0" err="1"/>
              <a:t>programme</a:t>
            </a:r>
            <a:r>
              <a:rPr lang="en-US" sz="2400" dirty="0"/>
              <a:t> that encrypts data and saves files on the</a:t>
            </a:r>
            <a:br>
              <a:rPr lang="en-US" sz="2400" dirty="0"/>
            </a:br>
            <a:r>
              <a:rPr lang="en-US" sz="2400" dirty="0"/>
              <a:t>user’s computer. Only the user can view the data by using a key to decrypt it. </a:t>
            </a:r>
            <a:r>
              <a:rPr lang="en-US" sz="2400" dirty="0" err="1"/>
              <a:t>VeraCrypt</a:t>
            </a:r>
            <a:r>
              <a:rPr lang="en-US" sz="2400" dirty="0"/>
              <a:t> can encrypt data, files and</a:t>
            </a:r>
            <a:br>
              <a:rPr lang="en-US" sz="2400" dirty="0"/>
            </a:br>
            <a:r>
              <a:rPr lang="en-US" sz="2400" dirty="0"/>
              <a:t>folders, but it can also encrypt entire external volumes such as USB flash drives, hard drives or parts of hard drives.</a:t>
            </a:r>
            <a:br>
              <a:rPr lang="en-US" sz="2400" dirty="0"/>
            </a:br>
            <a:r>
              <a:rPr lang="en-US" sz="2400" dirty="0"/>
              <a:t>It can be used on Windows, Mac and Linux. </a:t>
            </a:r>
            <a:br>
              <a:rPr lang="en-US" sz="2400" dirty="0"/>
            </a:br>
            <a:endParaRPr lang="en-US" sz="2400" dirty="0"/>
          </a:p>
        </p:txBody>
      </p:sp>
    </p:spTree>
    <p:extLst>
      <p:ext uri="{BB962C8B-B14F-4D97-AF65-F5344CB8AC3E}">
        <p14:creationId xmlns:p14="http://schemas.microsoft.com/office/powerpoint/2010/main" val="1136182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Erase data securely</a:t>
            </a:r>
            <a:r>
              <a:rPr lang="en-US" dirty="0"/>
              <a:t> </a:t>
            </a:r>
            <a:br>
              <a:rPr lang="en-US" dirty="0"/>
            </a:br>
            <a:endParaRPr lang="en-US" dirty="0"/>
          </a:p>
        </p:txBody>
      </p:sp>
      <p:sp>
        <p:nvSpPr>
          <p:cNvPr id="3" name="Content Placeholder 2"/>
          <p:cNvSpPr>
            <a:spLocks noGrp="1"/>
          </p:cNvSpPr>
          <p:nvPr>
            <p:ph idx="1"/>
          </p:nvPr>
        </p:nvSpPr>
        <p:spPr>
          <a:xfrm>
            <a:off x="2589212" y="1502003"/>
            <a:ext cx="8915400" cy="5238161"/>
          </a:xfrm>
        </p:spPr>
        <p:txBody>
          <a:bodyPr>
            <a:normAutofit/>
          </a:bodyPr>
          <a:lstStyle/>
          <a:p>
            <a:r>
              <a:rPr lang="en-US" sz="2400" dirty="0"/>
              <a:t>When a user “deletes” data from a computer, smartphone, digital camera or other device, the data are not actually</a:t>
            </a:r>
            <a:br>
              <a:rPr lang="en-US" sz="2400" dirty="0"/>
            </a:br>
            <a:r>
              <a:rPr lang="en-US" sz="2400" dirty="0"/>
              <a:t>destroyed. Deletion simply “hides” the data from the user but does not erase them from the device.</a:t>
            </a:r>
            <a:br>
              <a:rPr lang="en-US" sz="2400" dirty="0"/>
            </a:br>
            <a:r>
              <a:rPr lang="en-US" sz="2400" dirty="0"/>
              <a:t>This section describes how to securely and permanently erase data, and covers the basic terms associated with</a:t>
            </a:r>
            <a:br>
              <a:rPr lang="en-US" sz="2400" dirty="0"/>
            </a:br>
            <a:r>
              <a:rPr lang="en-US" sz="2400" dirty="0"/>
              <a:t>security scanning, how the process is conducted, and what safe </a:t>
            </a:r>
            <a:r>
              <a:rPr lang="en-US" sz="2400" dirty="0" err="1"/>
              <a:t>programmes</a:t>
            </a:r>
            <a:r>
              <a:rPr lang="en-US" sz="2400" dirty="0"/>
              <a:t> and applications can be used to erase</a:t>
            </a:r>
            <a:br>
              <a:rPr lang="en-US" sz="2400" dirty="0"/>
            </a:br>
            <a:r>
              <a:rPr lang="en-US" sz="2400" dirty="0"/>
              <a:t>information so that it cannot be recovered.</a:t>
            </a:r>
            <a:br>
              <a:rPr lang="en-US" sz="2400" dirty="0"/>
            </a:br>
            <a:r>
              <a:rPr lang="en-US" sz="2400" dirty="0"/>
              <a:t>It is important to understand the differences among key terms: </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08" y="1735206"/>
            <a:ext cx="2280704" cy="3949155"/>
          </a:xfrm>
          <a:prstGeom prst="rect">
            <a:avLst/>
          </a:prstGeom>
        </p:spPr>
      </p:pic>
    </p:spTree>
    <p:extLst>
      <p:ext uri="{BB962C8B-B14F-4D97-AF65-F5344CB8AC3E}">
        <p14:creationId xmlns:p14="http://schemas.microsoft.com/office/powerpoint/2010/main" val="104485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1" y="339365"/>
            <a:ext cx="9382829" cy="6518635"/>
          </a:xfrm>
        </p:spPr>
        <p:txBody>
          <a:bodyPr>
            <a:normAutofit/>
          </a:bodyPr>
          <a:lstStyle/>
          <a:p>
            <a:r>
              <a:rPr lang="en-US" b="1" dirty="0"/>
              <a:t>Deleting Erasing Wiping Shredding</a:t>
            </a:r>
            <a:br>
              <a:rPr lang="en-US" b="1" dirty="0"/>
            </a:br>
            <a:r>
              <a:rPr lang="en-US" dirty="0"/>
              <a:t>When something is </a:t>
            </a:r>
            <a:r>
              <a:rPr lang="en-US" b="1" dirty="0"/>
              <a:t>“deleted” </a:t>
            </a:r>
            <a:r>
              <a:rPr lang="en-US" dirty="0"/>
              <a:t>from a device, it is simply “hidden”. It is not removed</a:t>
            </a:r>
            <a:br>
              <a:rPr lang="en-US" dirty="0"/>
            </a:br>
            <a:r>
              <a:rPr lang="en-US" dirty="0"/>
              <a:t>from existence – it</a:t>
            </a:r>
            <a:br>
              <a:rPr lang="en-US" dirty="0"/>
            </a:br>
            <a:r>
              <a:rPr lang="en-US" dirty="0"/>
              <a:t>can be recovered.</a:t>
            </a:r>
          </a:p>
          <a:p>
            <a:pPr marL="0" indent="0">
              <a:buNone/>
            </a:pPr>
            <a:r>
              <a:rPr lang="en-US" b="1" i="1" dirty="0"/>
              <a:t>“Hide me, but</a:t>
            </a:r>
            <a:br>
              <a:rPr lang="en-US" b="1" i="1" dirty="0"/>
            </a:br>
            <a:r>
              <a:rPr lang="en-US" b="1" i="1" dirty="0"/>
              <a:t>I’ll be here if you</a:t>
            </a:r>
            <a:br>
              <a:rPr lang="en-US" b="1" i="1" dirty="0"/>
            </a:br>
            <a:r>
              <a:rPr lang="en-US" b="1" i="1" dirty="0"/>
              <a:t>really need to</a:t>
            </a:r>
            <a:br>
              <a:rPr lang="en-US" b="1" i="1" dirty="0"/>
            </a:br>
            <a:r>
              <a:rPr lang="en-US" b="1" i="1" dirty="0"/>
              <a:t>recover me.”</a:t>
            </a:r>
          </a:p>
          <a:p>
            <a:pPr marL="0" indent="0">
              <a:buNone/>
            </a:pPr>
            <a:br>
              <a:rPr lang="en-US" dirty="0"/>
            </a:br>
            <a:r>
              <a:rPr lang="en-US" sz="2000" b="1" dirty="0"/>
              <a:t>Erasing</a:t>
            </a:r>
            <a:endParaRPr lang="en-US" b="1" dirty="0"/>
          </a:p>
          <a:p>
            <a:r>
              <a:rPr lang="en-US" dirty="0"/>
              <a:t>Erasing data means it is </a:t>
            </a:r>
            <a:r>
              <a:rPr lang="en-US" b="1" dirty="0"/>
              <a:t>“missing” </a:t>
            </a:r>
            <a:r>
              <a:rPr lang="en-US" dirty="0"/>
              <a:t>from the operating system. Before erasure, users often receive advance warnings stating that the data cannot be recovered. Since the operating system cannot see the data, the drive is empty when its contents are reviewed. Data may be erased by “wiping” or “shredding”.</a:t>
            </a:r>
            <a:br>
              <a:rPr lang="en-US" dirty="0"/>
            </a:br>
            <a:r>
              <a:rPr lang="en-US" b="1" i="1" dirty="0"/>
              <a:t>“Are you sure?</a:t>
            </a:r>
            <a:br>
              <a:rPr lang="en-US" b="1" i="1" dirty="0"/>
            </a:br>
            <a:r>
              <a:rPr lang="en-US" b="1" i="1" dirty="0"/>
              <a:t>You’ll NEVER see</a:t>
            </a:r>
            <a:br>
              <a:rPr lang="en-US" b="1" i="1" dirty="0"/>
            </a:br>
            <a:r>
              <a:rPr lang="en-US" b="1" i="1" dirty="0"/>
              <a:t>me again!”</a:t>
            </a:r>
            <a:r>
              <a:rPr lang="en-US" dirty="0"/>
              <a:t> </a:t>
            </a: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673" y="898374"/>
            <a:ext cx="2981446" cy="24845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673" y="5216399"/>
            <a:ext cx="2981446" cy="1467205"/>
          </a:xfrm>
          <a:prstGeom prst="rect">
            <a:avLst/>
          </a:prstGeom>
        </p:spPr>
      </p:pic>
    </p:spTree>
    <p:extLst>
      <p:ext uri="{BB962C8B-B14F-4D97-AF65-F5344CB8AC3E}">
        <p14:creationId xmlns:p14="http://schemas.microsoft.com/office/powerpoint/2010/main" val="19977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 2: </a:t>
            </a:r>
            <a:r>
              <a:rPr lang="en-US" b="1" i="1" dirty="0"/>
              <a:t>Create strong passwords on all devices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Users should make sure all passwords are:</a:t>
            </a:r>
            <a:br>
              <a:rPr lang="en-US" sz="2400" dirty="0"/>
            </a:br>
            <a:r>
              <a:rPr lang="en-US" sz="2400" b="1" dirty="0"/>
              <a:t>• </a:t>
            </a:r>
            <a:r>
              <a:rPr lang="en-US" sz="2400" dirty="0"/>
              <a:t>Long (more than 12 characters)</a:t>
            </a:r>
            <a:br>
              <a:rPr lang="en-US" sz="2400" dirty="0"/>
            </a:br>
            <a:r>
              <a:rPr lang="en-US" sz="2400" b="1" dirty="0"/>
              <a:t>• </a:t>
            </a:r>
            <a:r>
              <a:rPr lang="en-US" sz="2400" dirty="0"/>
              <a:t>Complex (containing a mix of uppercase and lowercase letters, numbers and symbols)</a:t>
            </a:r>
            <a:br>
              <a:rPr lang="en-US" sz="2400" dirty="0"/>
            </a:br>
            <a:r>
              <a:rPr lang="en-US" sz="2400" b="1" dirty="0"/>
              <a:t>• </a:t>
            </a:r>
            <a:r>
              <a:rPr lang="en-US" sz="2400" dirty="0"/>
              <a:t>Random, not containing common or personal words, number series, etc.</a:t>
            </a:r>
            <a:br>
              <a:rPr lang="en-US" sz="2400" dirty="0"/>
            </a:br>
            <a:r>
              <a:rPr lang="en-US" sz="2400" b="1" dirty="0"/>
              <a:t>• </a:t>
            </a:r>
            <a:r>
              <a:rPr lang="en-US" sz="2400" dirty="0"/>
              <a:t>Unique (a separate password for each account)</a:t>
            </a:r>
            <a:br>
              <a:rPr lang="en-US" sz="2400" dirty="0"/>
            </a:br>
            <a:r>
              <a:rPr lang="en-US" sz="2400" b="1" dirty="0"/>
              <a:t>• </a:t>
            </a:r>
            <a:r>
              <a:rPr lang="en-US" sz="2400" dirty="0"/>
              <a:t>Confidential (not easy to find on papers or devices) </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04" y="2242689"/>
            <a:ext cx="2394408" cy="2772370"/>
          </a:xfrm>
          <a:prstGeom prst="rect">
            <a:avLst/>
          </a:prstGeom>
        </p:spPr>
      </p:pic>
    </p:spTree>
    <p:extLst>
      <p:ext uri="{BB962C8B-B14F-4D97-AF65-F5344CB8AC3E}">
        <p14:creationId xmlns:p14="http://schemas.microsoft.com/office/powerpoint/2010/main" val="1867697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504" y="408493"/>
            <a:ext cx="8915400" cy="6034727"/>
          </a:xfrm>
        </p:spPr>
        <p:txBody>
          <a:bodyPr>
            <a:normAutofit/>
          </a:bodyPr>
          <a:lstStyle/>
          <a:p>
            <a:r>
              <a:rPr lang="en-US" b="1" i="1" dirty="0"/>
              <a:t>Wiping</a:t>
            </a:r>
            <a:br>
              <a:rPr lang="en-US" b="1" i="1" dirty="0"/>
            </a:br>
            <a:r>
              <a:rPr lang="en-US" dirty="0"/>
              <a:t>When a hard drive or storage device is </a:t>
            </a:r>
            <a:r>
              <a:rPr lang="en-US" b="1" dirty="0"/>
              <a:t>“wiped”</a:t>
            </a:r>
            <a:r>
              <a:rPr lang="en-US" dirty="0"/>
              <a:t>, everything contained on it is erased, including</a:t>
            </a:r>
            <a:br>
              <a:rPr lang="en-US" dirty="0"/>
            </a:br>
            <a:r>
              <a:rPr lang="en-US" dirty="0"/>
              <a:t>anything a user previously deleted that could still be recovered.</a:t>
            </a:r>
            <a:br>
              <a:rPr lang="en-US" dirty="0"/>
            </a:br>
            <a:r>
              <a:rPr lang="en-US" b="1" i="1" dirty="0"/>
              <a:t>“I’m going</a:t>
            </a:r>
            <a:br>
              <a:rPr lang="en-US" b="1" i="1" dirty="0"/>
            </a:br>
            <a:r>
              <a:rPr lang="en-US" b="1" i="1" dirty="0"/>
              <a:t>to erase</a:t>
            </a:r>
            <a:br>
              <a:rPr lang="en-US" b="1" i="1" dirty="0"/>
            </a:br>
            <a:r>
              <a:rPr lang="en-US" b="1" i="1" dirty="0"/>
              <a:t>EVERYTHING.”</a:t>
            </a:r>
          </a:p>
          <a:p>
            <a:endParaRPr lang="en-US" b="1" i="1" dirty="0"/>
          </a:p>
          <a:p>
            <a:r>
              <a:rPr lang="en-US" b="1" i="1" dirty="0"/>
              <a:t>Shredding</a:t>
            </a:r>
            <a:br>
              <a:rPr lang="en-US" b="1" i="1" dirty="0"/>
            </a:br>
            <a:r>
              <a:rPr lang="en-US" dirty="0"/>
              <a:t>When a piece of data (usually one or more files or folders) is </a:t>
            </a:r>
            <a:r>
              <a:rPr lang="en-US" b="1" dirty="0"/>
              <a:t>“shredded”</a:t>
            </a:r>
            <a:r>
              <a:rPr lang="en-US" dirty="0"/>
              <a:t>, only the specifically selected item(s) are erased and nothing else.</a:t>
            </a:r>
            <a:br>
              <a:rPr lang="en-US" dirty="0"/>
            </a:br>
            <a:r>
              <a:rPr lang="en-US" b="1" i="1" dirty="0"/>
              <a:t>“I’m going to</a:t>
            </a:r>
            <a:br>
              <a:rPr lang="en-US" b="1" i="1" dirty="0"/>
            </a:br>
            <a:r>
              <a:rPr lang="en-US" b="1" i="1" dirty="0"/>
              <a:t>erase this and</a:t>
            </a:r>
            <a:br>
              <a:rPr lang="en-US" b="1" i="1" dirty="0"/>
            </a:br>
            <a:r>
              <a:rPr lang="en-US" b="1" i="1" dirty="0"/>
              <a:t>only this.”</a:t>
            </a:r>
            <a:br>
              <a:rPr lang="en-US" b="1" i="1" dirty="0"/>
            </a:br>
            <a:r>
              <a:rPr lang="en-US" b="1" i="1" dirty="0"/>
              <a:t>“Are you sure?</a:t>
            </a:r>
            <a:br>
              <a:rPr lang="en-US" b="1" i="1" dirty="0"/>
            </a:br>
            <a:r>
              <a:rPr lang="en-US" b="1" i="1" dirty="0"/>
              <a:t>You’ll NEVER see</a:t>
            </a:r>
            <a:br>
              <a:rPr lang="en-US" b="1" i="1" dirty="0"/>
            </a:br>
            <a:r>
              <a:rPr lang="en-US" b="1" i="1" dirty="0"/>
              <a:t>me again!”</a:t>
            </a:r>
            <a:r>
              <a:rPr lang="en-US" dirty="0"/>
              <a:t> </a:t>
            </a:r>
            <a:br>
              <a:rPr lang="en-US" dirty="0"/>
            </a:b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641" y="1615423"/>
            <a:ext cx="3182552" cy="144828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640" y="3918047"/>
            <a:ext cx="3384223" cy="2261678"/>
          </a:xfrm>
          <a:prstGeom prst="rect">
            <a:avLst/>
          </a:prstGeom>
        </p:spPr>
      </p:pic>
    </p:spTree>
    <p:extLst>
      <p:ext uri="{BB962C8B-B14F-4D97-AF65-F5344CB8AC3E}">
        <p14:creationId xmlns:p14="http://schemas.microsoft.com/office/powerpoint/2010/main" val="3864080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a:t>
            </a:r>
            <a:endParaRPr lang="en-US" dirty="0"/>
          </a:p>
        </p:txBody>
      </p:sp>
      <p:sp>
        <p:nvSpPr>
          <p:cNvPr id="3" name="Content Placeholder 2"/>
          <p:cNvSpPr>
            <a:spLocks noGrp="1"/>
          </p:cNvSpPr>
          <p:nvPr>
            <p:ph idx="1"/>
          </p:nvPr>
        </p:nvSpPr>
        <p:spPr>
          <a:xfrm>
            <a:off x="2403835" y="1432874"/>
            <a:ext cx="9100777" cy="4478348"/>
          </a:xfrm>
        </p:spPr>
        <p:txBody>
          <a:bodyPr>
            <a:normAutofit/>
          </a:bodyPr>
          <a:lstStyle/>
          <a:p>
            <a:r>
              <a:rPr lang="en-US" sz="2800" dirty="0"/>
              <a:t>Does deleting files from the desktop and</a:t>
            </a:r>
            <a:br>
              <a:rPr lang="en-US" sz="2800" dirty="0"/>
            </a:br>
            <a:r>
              <a:rPr lang="en-US" sz="2800" dirty="0"/>
              <a:t>emptying the recycle bin mean that files are</a:t>
            </a:r>
            <a:br>
              <a:rPr lang="en-US" sz="2800" dirty="0"/>
            </a:br>
            <a:r>
              <a:rPr lang="en-US" sz="2800" dirty="0"/>
              <a:t>permanently and irreversibly removed from</a:t>
            </a:r>
            <a:br>
              <a:rPr lang="en-US" sz="2800" dirty="0"/>
            </a:br>
            <a:r>
              <a:rPr lang="en-US" sz="2800" dirty="0"/>
              <a:t>the computer or smartphone?</a:t>
            </a:r>
            <a:br>
              <a:rPr lang="en-US" sz="2800" dirty="0"/>
            </a:br>
            <a:br>
              <a:rPr lang="en-US" sz="2800" b="1" dirty="0"/>
            </a:br>
            <a:r>
              <a:rPr lang="en-US" sz="2800" b="1" dirty="0"/>
              <a:t>YES</a:t>
            </a:r>
            <a:r>
              <a:rPr lang="en-US" sz="2800" dirty="0"/>
              <a:t>              </a:t>
            </a:r>
            <a:r>
              <a:rPr lang="en-US" sz="2800" b="1" dirty="0"/>
              <a:t>NO</a:t>
            </a:r>
            <a:r>
              <a:rPr lang="en-US" sz="2800" dirty="0"/>
              <a:t> </a:t>
            </a:r>
            <a:br>
              <a:rPr lang="en-US" sz="2800" dirty="0"/>
            </a:br>
            <a:endParaRPr lang="en-US" sz="2800" dirty="0"/>
          </a:p>
        </p:txBody>
      </p:sp>
    </p:spTree>
    <p:extLst>
      <p:ext uri="{BB962C8B-B14F-4D97-AF65-F5344CB8AC3E}">
        <p14:creationId xmlns:p14="http://schemas.microsoft.com/office/powerpoint/2010/main" val="858206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Answer</a:t>
            </a:r>
          </a:p>
        </p:txBody>
      </p:sp>
      <p:sp>
        <p:nvSpPr>
          <p:cNvPr id="3" name="Content Placeholder 2"/>
          <p:cNvSpPr>
            <a:spLocks noGrp="1"/>
          </p:cNvSpPr>
          <p:nvPr>
            <p:ph idx="1"/>
          </p:nvPr>
        </p:nvSpPr>
        <p:spPr>
          <a:xfrm>
            <a:off x="2589212" y="1905001"/>
            <a:ext cx="9184866" cy="2261646"/>
          </a:xfrm>
        </p:spPr>
        <p:txBody>
          <a:bodyPr>
            <a:normAutofit/>
          </a:bodyPr>
          <a:lstStyle/>
          <a:p>
            <a:r>
              <a:rPr lang="en-US" sz="2400" b="1" dirty="0"/>
              <a:t>No. </a:t>
            </a:r>
            <a:r>
              <a:rPr lang="en-US" sz="2400" dirty="0"/>
              <a:t>Deleting data and emptying the recycling bin marks</a:t>
            </a:r>
            <a:br>
              <a:rPr lang="en-US" sz="2400" dirty="0"/>
            </a:br>
            <a:r>
              <a:rPr lang="en-US" sz="2400" dirty="0"/>
              <a:t>the space as “available”, but until the “available space”</a:t>
            </a:r>
            <a:br>
              <a:rPr lang="en-US" sz="2400" dirty="0"/>
            </a:br>
            <a:r>
              <a:rPr lang="en-US" sz="2400" dirty="0"/>
              <a:t>is written over with new information, the underlying</a:t>
            </a:r>
            <a:br>
              <a:rPr lang="en-US" sz="2400" dirty="0"/>
            </a:br>
            <a:r>
              <a:rPr lang="en-US" sz="2400" dirty="0"/>
              <a:t>data can still be recovered. </a:t>
            </a:r>
            <a:br>
              <a:rPr lang="en-US" sz="2400" dirty="0"/>
            </a:br>
            <a:endParaRPr lang="en-US" sz="2400" dirty="0"/>
          </a:p>
        </p:txBody>
      </p:sp>
    </p:spTree>
    <p:extLst>
      <p:ext uri="{BB962C8B-B14F-4D97-AF65-F5344CB8AC3E}">
        <p14:creationId xmlns:p14="http://schemas.microsoft.com/office/powerpoint/2010/main" val="2775926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800" dirty="0"/>
              <a:t>Does reformatting a hard drive</a:t>
            </a:r>
            <a:br>
              <a:rPr lang="en-US" sz="2800" dirty="0"/>
            </a:br>
            <a:r>
              <a:rPr lang="en-US" sz="2800" dirty="0"/>
              <a:t>permanently and irreversibly</a:t>
            </a:r>
            <a:br>
              <a:rPr lang="en-US" sz="2800" dirty="0"/>
            </a:br>
            <a:r>
              <a:rPr lang="en-US" sz="2800" dirty="0"/>
              <a:t>remove data?</a:t>
            </a:r>
          </a:p>
          <a:p>
            <a:pPr marL="0" indent="0">
              <a:buNone/>
            </a:pPr>
            <a:br>
              <a:rPr lang="en-US" sz="2800" dirty="0"/>
            </a:br>
            <a:br>
              <a:rPr lang="en-US" sz="2800" dirty="0"/>
            </a:br>
            <a:r>
              <a:rPr lang="en-US" sz="2800" dirty="0"/>
              <a:t>           Yes                       NO</a:t>
            </a:r>
          </a:p>
        </p:txBody>
      </p:sp>
    </p:spTree>
    <p:extLst>
      <p:ext uri="{BB962C8B-B14F-4D97-AF65-F5344CB8AC3E}">
        <p14:creationId xmlns:p14="http://schemas.microsoft.com/office/powerpoint/2010/main" val="31807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Answer</a:t>
            </a:r>
          </a:p>
        </p:txBody>
      </p:sp>
      <p:sp>
        <p:nvSpPr>
          <p:cNvPr id="3" name="Content Placeholder 2"/>
          <p:cNvSpPr>
            <a:spLocks noGrp="1"/>
          </p:cNvSpPr>
          <p:nvPr>
            <p:ph idx="1"/>
          </p:nvPr>
        </p:nvSpPr>
        <p:spPr>
          <a:xfrm>
            <a:off x="2177592" y="1300899"/>
            <a:ext cx="9327020" cy="5476973"/>
          </a:xfrm>
        </p:spPr>
        <p:txBody>
          <a:bodyPr>
            <a:noAutofit/>
          </a:bodyPr>
          <a:lstStyle/>
          <a:p>
            <a:r>
              <a:rPr lang="en-US" sz="2400" b="1" dirty="0"/>
              <a:t>No</a:t>
            </a:r>
            <a:r>
              <a:rPr lang="en-US" sz="2000" dirty="0"/>
              <a:t>. Reformatting is a great way to “delete” data – not “erase”</a:t>
            </a:r>
            <a:br>
              <a:rPr lang="en-US" sz="2000" dirty="0"/>
            </a:br>
            <a:r>
              <a:rPr lang="en-US" sz="2000" dirty="0"/>
              <a:t>it! The reformatting process marks all space on the device as</a:t>
            </a:r>
            <a:br>
              <a:rPr lang="en-US" sz="2000" dirty="0"/>
            </a:br>
            <a:r>
              <a:rPr lang="en-US" sz="2000" dirty="0"/>
              <a:t>“available”; however, underlying data can still be recovered until it</a:t>
            </a:r>
            <a:br>
              <a:rPr lang="en-US" sz="2000" dirty="0"/>
            </a:br>
            <a:r>
              <a:rPr lang="en-US" sz="2000" dirty="0"/>
              <a:t>is written over with new information. This is an acceptable process</a:t>
            </a:r>
            <a:br>
              <a:rPr lang="en-US" sz="2000" dirty="0"/>
            </a:br>
            <a:r>
              <a:rPr lang="en-US" sz="2000" dirty="0"/>
              <a:t>if the same user is planning to reuse the drive but it does not</a:t>
            </a:r>
            <a:br>
              <a:rPr lang="en-US" sz="2000" dirty="0"/>
            </a:br>
            <a:r>
              <a:rPr lang="en-US" sz="2000" dirty="0"/>
              <a:t>automatically eliminate sensitive information. </a:t>
            </a:r>
            <a:br>
              <a:rPr lang="en-US" sz="2000" dirty="0"/>
            </a:br>
            <a:endParaRPr lang="en-US" sz="2000" dirty="0"/>
          </a:p>
          <a:p>
            <a:r>
              <a:rPr lang="en-US" sz="2000" dirty="0"/>
              <a:t>Techniques for recovering deleted files are improving every day, and many types of supposedly “deleted” files (photos,</a:t>
            </a:r>
            <a:br>
              <a:rPr lang="en-US" sz="2000" dirty="0"/>
            </a:br>
            <a:r>
              <a:rPr lang="en-US" sz="2000" dirty="0"/>
              <a:t>documents, videos, etc.) can be recovered. Disk wiping or shredding ensures that the “available” space created by</a:t>
            </a:r>
            <a:br>
              <a:rPr lang="en-US" sz="2000" dirty="0"/>
            </a:br>
            <a:r>
              <a:rPr lang="en-US" sz="2000" dirty="0"/>
              <a:t>simple deletion is overwritten, rendering the underlying data unrecoverable. </a:t>
            </a:r>
            <a:br>
              <a:rPr lang="en-US" sz="2000" b="1" dirty="0"/>
            </a:br>
            <a:endParaRPr lang="en-US" sz="2000" b="1" dirty="0"/>
          </a:p>
        </p:txBody>
      </p:sp>
    </p:spTree>
    <p:extLst>
      <p:ext uri="{BB962C8B-B14F-4D97-AF65-F5344CB8AC3E}">
        <p14:creationId xmlns:p14="http://schemas.microsoft.com/office/powerpoint/2010/main" val="1772640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clean devices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To clean a (Windows) computer (delete temporary files and clean up system files), use the system’s </a:t>
            </a:r>
            <a:r>
              <a:rPr lang="en-US" sz="2400" b="1" dirty="0"/>
              <a:t>Disk Cleanup</a:t>
            </a:r>
            <a:br>
              <a:rPr lang="en-US" sz="2400" b="1" dirty="0"/>
            </a:br>
            <a:r>
              <a:rPr lang="en-US" sz="2400" b="1" dirty="0"/>
              <a:t>tool </a:t>
            </a:r>
            <a:r>
              <a:rPr lang="en-US" sz="2400" dirty="0"/>
              <a:t>as follows:</a:t>
            </a:r>
            <a:br>
              <a:rPr lang="en-US" sz="2400" dirty="0"/>
            </a:br>
            <a:r>
              <a:rPr lang="en-US" sz="2400" b="1" dirty="0"/>
              <a:t>• </a:t>
            </a:r>
            <a:r>
              <a:rPr lang="en-US" sz="2400" dirty="0"/>
              <a:t>Go to the Start Menu, then All </a:t>
            </a:r>
            <a:r>
              <a:rPr lang="en-US" sz="2400" dirty="0" err="1"/>
              <a:t>Programmes</a:t>
            </a:r>
            <a:r>
              <a:rPr lang="en-US" sz="2400" dirty="0"/>
              <a:t>, then System Tools, and then select Disk Cleanup (or type Disk</a:t>
            </a:r>
            <a:br>
              <a:rPr lang="en-US" sz="2400" dirty="0"/>
            </a:br>
            <a:r>
              <a:rPr lang="en-US" sz="2400" dirty="0"/>
              <a:t>Cleanup in the search box, which will open the application). </a:t>
            </a:r>
            <a:br>
              <a:rPr lang="en-US" sz="2400" dirty="0"/>
            </a:br>
            <a:endParaRPr lang="en-US" sz="2400" dirty="0"/>
          </a:p>
        </p:txBody>
      </p:sp>
    </p:spTree>
    <p:extLst>
      <p:ext uri="{BB962C8B-B14F-4D97-AF65-F5344CB8AC3E}">
        <p14:creationId xmlns:p14="http://schemas.microsoft.com/office/powerpoint/2010/main" val="897501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permanently erase or wipe data</a:t>
            </a:r>
            <a:r>
              <a:rPr lang="en-US" dirty="0"/>
              <a:t> </a:t>
            </a:r>
            <a:br>
              <a:rPr lang="en-US" dirty="0"/>
            </a:br>
            <a:endParaRPr lang="en-US" dirty="0"/>
          </a:p>
        </p:txBody>
      </p:sp>
      <p:sp>
        <p:nvSpPr>
          <p:cNvPr id="3" name="Content Placeholder 2"/>
          <p:cNvSpPr>
            <a:spLocks noGrp="1"/>
          </p:cNvSpPr>
          <p:nvPr>
            <p:ph idx="1"/>
          </p:nvPr>
        </p:nvSpPr>
        <p:spPr>
          <a:xfrm>
            <a:off x="2589212" y="1668544"/>
            <a:ext cx="8915400" cy="4656842"/>
          </a:xfrm>
        </p:spPr>
        <p:txBody>
          <a:bodyPr>
            <a:normAutofit lnSpcReduction="10000"/>
          </a:bodyPr>
          <a:lstStyle/>
          <a:p>
            <a:r>
              <a:rPr lang="en-US" sz="2400" dirty="0"/>
              <a:t>One of the most important parts of data wiping involves wiping underlying layers of information and overwriting</a:t>
            </a:r>
            <a:br>
              <a:rPr lang="en-US" sz="2400" dirty="0"/>
            </a:br>
            <a:r>
              <a:rPr lang="en-US" sz="2400" dirty="0"/>
              <a:t>them with new data. This permanently prevents the possibility of recovery.</a:t>
            </a:r>
            <a:br>
              <a:rPr lang="en-US" sz="2400" dirty="0"/>
            </a:br>
            <a:r>
              <a:rPr lang="en-US" sz="2400" b="1" dirty="0"/>
              <a:t>• Eraser</a:t>
            </a:r>
            <a:r>
              <a:rPr lang="en-US" sz="2400" dirty="0"/>
              <a:t> is a security tool for Windows that completely removes sensitive data from your hard drive.</a:t>
            </a:r>
            <a:br>
              <a:rPr lang="en-US" sz="2400" dirty="0"/>
            </a:br>
            <a:r>
              <a:rPr lang="en-US" sz="2400" b="1" dirty="0"/>
              <a:t>• </a:t>
            </a:r>
            <a:r>
              <a:rPr lang="en-US" sz="2400" b="1" dirty="0" err="1"/>
              <a:t>BCWipe</a:t>
            </a:r>
            <a:r>
              <a:rPr lang="en-US" sz="2400" dirty="0"/>
              <a:t> is a </a:t>
            </a:r>
            <a:r>
              <a:rPr lang="en-US" sz="2400" dirty="0" err="1"/>
              <a:t>programme</a:t>
            </a:r>
            <a:r>
              <a:rPr lang="en-US" sz="2400" dirty="0"/>
              <a:t> for erasing and wiping information.</a:t>
            </a:r>
            <a:br>
              <a:rPr lang="en-US" sz="2400" dirty="0"/>
            </a:br>
            <a:r>
              <a:rPr lang="en-US" sz="2400" dirty="0"/>
              <a:t>If you are disposing of your computer system, it is recommended that you remove the hard drive and RAM and</a:t>
            </a:r>
            <a:br>
              <a:rPr lang="en-US" sz="2400" dirty="0"/>
            </a:br>
            <a:r>
              <a:rPr lang="en-US" sz="2400" dirty="0"/>
              <a:t>destroy them separately and securely as they can contain data. </a:t>
            </a:r>
            <a:br>
              <a:rPr lang="en-US" dirty="0"/>
            </a:br>
            <a:endParaRPr lang="en-US" dirty="0"/>
          </a:p>
        </p:txBody>
      </p:sp>
    </p:spTree>
    <p:extLst>
      <p:ext uri="{BB962C8B-B14F-4D97-AF65-F5344CB8AC3E}">
        <p14:creationId xmlns:p14="http://schemas.microsoft.com/office/powerpoint/2010/main" val="3153794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Fake Pages, Fake Emails and Messages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“Phishing”, also called electronic fraud, electronic solicitation and electronic theft, is a collection of tactics and</a:t>
            </a:r>
            <a:br>
              <a:rPr lang="en-US" sz="2400" dirty="0"/>
            </a:br>
            <a:r>
              <a:rPr lang="en-US" sz="2400" dirty="0"/>
              <a:t>techniques used to steal or obtain personal information, passwords, business information, financial accounts, etc..</a:t>
            </a:r>
            <a:br>
              <a:rPr lang="en-US" sz="2400" dirty="0"/>
            </a:br>
            <a:r>
              <a:rPr lang="en-US" sz="2400" dirty="0"/>
              <a:t>Phishing is one of the most common ways to target users. Preventing phishing is one of the easiest ways for users</a:t>
            </a:r>
            <a:br>
              <a:rPr lang="en-US" sz="2400" dirty="0"/>
            </a:br>
            <a:r>
              <a:rPr lang="en-US" sz="2400" dirty="0"/>
              <a:t>to protect themselves from becoming a victim. </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9" y="2350416"/>
            <a:ext cx="2455683" cy="2900314"/>
          </a:xfrm>
          <a:prstGeom prst="rect">
            <a:avLst/>
          </a:prstGeom>
        </p:spPr>
      </p:pic>
    </p:spTree>
    <p:extLst>
      <p:ext uri="{BB962C8B-B14F-4D97-AF65-F5344CB8AC3E}">
        <p14:creationId xmlns:p14="http://schemas.microsoft.com/office/powerpoint/2010/main" val="679435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67266"/>
            <a:ext cx="8915400" cy="5043956"/>
          </a:xfrm>
        </p:spPr>
        <p:txBody>
          <a:bodyPr/>
          <a:lstStyle/>
          <a:p>
            <a:r>
              <a:rPr lang="en-US" sz="2000" dirty="0"/>
              <a:t>In simple terms, an attacker exploits a user through a deceptive process or uses social engineering techniques to</a:t>
            </a:r>
            <a:br>
              <a:rPr lang="en-US" sz="2000" dirty="0"/>
            </a:br>
            <a:r>
              <a:rPr lang="en-US" sz="2000" dirty="0"/>
              <a:t>encourage or force the victim to respond to the attacker’s request. The request usually involves convincing a user</a:t>
            </a:r>
            <a:br>
              <a:rPr lang="en-US" sz="2000" dirty="0"/>
            </a:br>
            <a:r>
              <a:rPr lang="en-US" sz="2000" dirty="0"/>
              <a:t>to:</a:t>
            </a:r>
            <a:br>
              <a:rPr lang="en-US" sz="2000" dirty="0"/>
            </a:br>
            <a:r>
              <a:rPr lang="en-US" sz="2000" b="1" dirty="0"/>
              <a:t>• </a:t>
            </a:r>
            <a:r>
              <a:rPr lang="en-US" sz="2000" dirty="0"/>
              <a:t>Click a link</a:t>
            </a:r>
            <a:br>
              <a:rPr lang="en-US" sz="2000" dirty="0"/>
            </a:br>
            <a:r>
              <a:rPr lang="en-US" sz="2000" b="1" dirty="0"/>
              <a:t>• </a:t>
            </a:r>
            <a:r>
              <a:rPr lang="en-US" sz="2000" dirty="0"/>
              <a:t>Share information</a:t>
            </a:r>
            <a:br>
              <a:rPr lang="en-US" sz="2000" dirty="0"/>
            </a:br>
            <a:r>
              <a:rPr lang="en-US" sz="2000" b="1" dirty="0"/>
              <a:t>• </a:t>
            </a:r>
            <a:r>
              <a:rPr lang="en-US" sz="2000" dirty="0"/>
              <a:t>Give permissions</a:t>
            </a:r>
            <a:br>
              <a:rPr lang="en-US" sz="2000" dirty="0"/>
            </a:br>
            <a:r>
              <a:rPr lang="en-US" sz="2000" b="1" dirty="0"/>
              <a:t>• </a:t>
            </a:r>
            <a:r>
              <a:rPr lang="en-US" sz="2000" dirty="0"/>
              <a:t>Download files infected with malicious software</a:t>
            </a:r>
            <a:br>
              <a:rPr lang="en-US" sz="2000" dirty="0"/>
            </a:br>
            <a:r>
              <a:rPr lang="en-US" sz="2000" dirty="0"/>
              <a:t>An attacker usually waits for the target to make a mistake, and then can obtain the victim’s information and access</a:t>
            </a:r>
            <a:br>
              <a:rPr lang="en-US" sz="2000" dirty="0"/>
            </a:br>
            <a:r>
              <a:rPr lang="en-US" sz="2000" dirty="0"/>
              <a:t>his or her accounts. </a:t>
            </a: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4721633"/>
            <a:ext cx="5404718" cy="2065665"/>
          </a:xfrm>
          <a:prstGeom prst="rect">
            <a:avLst/>
          </a:prstGeom>
        </p:spPr>
      </p:pic>
    </p:spTree>
    <p:extLst>
      <p:ext uri="{BB962C8B-B14F-4D97-AF65-F5344CB8AC3E}">
        <p14:creationId xmlns:p14="http://schemas.microsoft.com/office/powerpoint/2010/main" val="2452341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phishing</a:t>
            </a:r>
            <a:r>
              <a:rPr lang="en-US" dirty="0"/>
              <a:t> </a:t>
            </a:r>
            <a:br>
              <a:rPr lang="en-US" dirty="0"/>
            </a:br>
            <a:endParaRPr lang="en-US" dirty="0"/>
          </a:p>
        </p:txBody>
      </p:sp>
      <p:sp>
        <p:nvSpPr>
          <p:cNvPr id="3" name="Content Placeholder 2"/>
          <p:cNvSpPr>
            <a:spLocks noGrp="1"/>
          </p:cNvSpPr>
          <p:nvPr>
            <p:ph idx="1"/>
          </p:nvPr>
        </p:nvSpPr>
        <p:spPr>
          <a:xfrm>
            <a:off x="2589212" y="1681113"/>
            <a:ext cx="8915400" cy="4945930"/>
          </a:xfrm>
        </p:spPr>
        <p:txBody>
          <a:bodyPr>
            <a:normAutofit/>
          </a:bodyPr>
          <a:lstStyle/>
          <a:p>
            <a:r>
              <a:rPr lang="en-US" sz="2000" b="1" dirty="0" err="1"/>
              <a:t>Spaer</a:t>
            </a:r>
            <a:r>
              <a:rPr lang="en-US" sz="2000" b="1" dirty="0"/>
              <a:t> </a:t>
            </a:r>
            <a:r>
              <a:rPr lang="en-US" sz="2000" b="1" dirty="0" err="1"/>
              <a:t>Phising</a:t>
            </a:r>
            <a:endParaRPr lang="en-US" b="1" dirty="0"/>
          </a:p>
          <a:p>
            <a:pPr marL="0" indent="0">
              <a:buNone/>
            </a:pPr>
            <a:r>
              <a:rPr lang="en-US" dirty="0"/>
              <a:t>A sophisticated technique that targets a specific person or a group. The attacker collects</a:t>
            </a:r>
            <a:br>
              <a:rPr lang="en-US" dirty="0"/>
            </a:br>
            <a:r>
              <a:rPr lang="en-US" dirty="0"/>
              <a:t>information about the victim and then uses it to formulate a message that </a:t>
            </a:r>
            <a:r>
              <a:rPr lang="en-US" b="1" i="1" dirty="0"/>
              <a:t>appears to be</a:t>
            </a:r>
            <a:br>
              <a:rPr lang="en-US" b="1" i="1" dirty="0"/>
            </a:br>
            <a:r>
              <a:rPr lang="en-US" b="1" i="1" dirty="0"/>
              <a:t>real</a:t>
            </a:r>
            <a:r>
              <a:rPr lang="en-US" dirty="0"/>
              <a:t>. This kind of phishing is generally conducted through emails targeting the victim </a:t>
            </a:r>
            <a:endParaRPr lang="en-US" sz="2000" b="1" dirty="0"/>
          </a:p>
          <a:p>
            <a:r>
              <a:rPr lang="en-US" sz="2000" b="1" dirty="0" err="1"/>
              <a:t>Whealing</a:t>
            </a:r>
            <a:endParaRPr lang="en-US" sz="2000" b="1" dirty="0"/>
          </a:p>
          <a:p>
            <a:pPr marL="0" indent="0">
              <a:buNone/>
            </a:pPr>
            <a:r>
              <a:rPr lang="en-US" dirty="0"/>
              <a:t>Spear phishing technique targeting especially</a:t>
            </a:r>
            <a:br>
              <a:rPr lang="en-US" dirty="0"/>
            </a:br>
            <a:r>
              <a:rPr lang="en-US" dirty="0"/>
              <a:t>influential and powerful people within companies or</a:t>
            </a:r>
            <a:br>
              <a:rPr lang="en-US" dirty="0"/>
            </a:br>
            <a:r>
              <a:rPr lang="en-US" dirty="0"/>
              <a:t>organizations.</a:t>
            </a:r>
            <a:br>
              <a:rPr lang="en-US" dirty="0"/>
            </a:br>
            <a:br>
              <a:rPr lang="en-US" dirty="0"/>
            </a:b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053" y="5184560"/>
            <a:ext cx="2831200" cy="15998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113" y="5184560"/>
            <a:ext cx="2651509" cy="1599855"/>
          </a:xfrm>
          <a:prstGeom prst="rect">
            <a:avLst/>
          </a:prstGeom>
        </p:spPr>
      </p:pic>
    </p:spTree>
    <p:extLst>
      <p:ext uri="{BB962C8B-B14F-4D97-AF65-F5344CB8AC3E}">
        <p14:creationId xmlns:p14="http://schemas.microsoft.com/office/powerpoint/2010/main" val="161231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 3: </a:t>
            </a:r>
            <a:r>
              <a:rPr lang="en-US" b="1" i="1" dirty="0"/>
              <a:t>Use multifactor authentication whenever possible</a:t>
            </a:r>
            <a:r>
              <a:rPr lang="en-US" dirty="0"/>
              <a:t> </a:t>
            </a:r>
            <a:br>
              <a:rPr lang="en-US" dirty="0"/>
            </a:br>
            <a:endParaRPr lang="en-US" dirty="0"/>
          </a:p>
        </p:txBody>
      </p:sp>
      <p:sp>
        <p:nvSpPr>
          <p:cNvPr id="3" name="Content Placeholder 2"/>
          <p:cNvSpPr>
            <a:spLocks noGrp="1"/>
          </p:cNvSpPr>
          <p:nvPr>
            <p:ph idx="1"/>
          </p:nvPr>
        </p:nvSpPr>
        <p:spPr/>
        <p:txBody>
          <a:bodyPr/>
          <a:lstStyle/>
          <a:p>
            <a:r>
              <a:rPr lang="en-US" b="1" dirty="0"/>
              <a:t>• </a:t>
            </a:r>
            <a:r>
              <a:rPr lang="en-US" sz="2800" dirty="0"/>
              <a:t>Multifactor authentication dramatically increases digital security.</a:t>
            </a:r>
            <a:br>
              <a:rPr lang="en-US" sz="2800" dirty="0"/>
            </a:br>
            <a:r>
              <a:rPr lang="en-US" sz="2800" b="1" dirty="0"/>
              <a:t>• </a:t>
            </a:r>
            <a:r>
              <a:rPr lang="en-US" sz="2800" dirty="0"/>
              <a:t>Applications specifically designed for multifactor authentication, such as Duo Mobile, Aegis</a:t>
            </a:r>
            <a:br>
              <a:rPr lang="en-US" sz="2800" dirty="0"/>
            </a:br>
            <a:r>
              <a:rPr lang="en-US" sz="2800" dirty="0"/>
              <a:t>Authenticator and Google Authenticator, are more secure than SMS message authentication </a:t>
            </a:r>
            <a:br>
              <a:rPr lang="en-US" sz="2800" dirty="0"/>
            </a:br>
            <a:endParaRPr lang="en-US" dirty="0"/>
          </a:p>
        </p:txBody>
      </p:sp>
    </p:spTree>
    <p:extLst>
      <p:ext uri="{BB962C8B-B14F-4D97-AF65-F5344CB8AC3E}">
        <p14:creationId xmlns:p14="http://schemas.microsoft.com/office/powerpoint/2010/main" val="640373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91852"/>
            <a:ext cx="8915400" cy="5119370"/>
          </a:xfrm>
        </p:spPr>
        <p:txBody>
          <a:bodyPr>
            <a:normAutofit/>
          </a:bodyPr>
          <a:lstStyle/>
          <a:p>
            <a:r>
              <a:rPr lang="en-US" sz="2400" b="1" dirty="0" err="1"/>
              <a:t>Phrming</a:t>
            </a:r>
            <a:endParaRPr lang="en-US" sz="2000" b="1" dirty="0"/>
          </a:p>
          <a:p>
            <a:pPr marL="0" indent="0">
              <a:buNone/>
            </a:pPr>
            <a:r>
              <a:rPr lang="en-US" sz="2000" dirty="0"/>
              <a:t>A type of fraud in which the attacker directs the victim from a main/reputable site to</a:t>
            </a:r>
            <a:br>
              <a:rPr lang="en-US" sz="2000" dirty="0"/>
            </a:br>
            <a:r>
              <a:rPr lang="en-US" sz="2000" dirty="0"/>
              <a:t>another fake site or a site compromised with malicious software. A victim’s information can</a:t>
            </a:r>
            <a:br>
              <a:rPr lang="en-US" sz="2000" dirty="0"/>
            </a:br>
            <a:r>
              <a:rPr lang="en-US" sz="2000" dirty="0"/>
              <a:t>be intercepted when they enter the site. </a:t>
            </a:r>
            <a:endParaRPr lang="en-US" sz="2000" b="1" dirty="0"/>
          </a:p>
          <a:p>
            <a:r>
              <a:rPr lang="en-US" sz="2000" b="1" dirty="0" err="1"/>
              <a:t>Smishing</a:t>
            </a:r>
            <a:endParaRPr lang="en-US" sz="2000" b="1" dirty="0"/>
          </a:p>
          <a:p>
            <a:pPr marL="0" indent="0">
              <a:buNone/>
            </a:pPr>
            <a:r>
              <a:rPr lang="en-US" sz="2000" dirty="0"/>
              <a:t>The use of SMS text messages to defraud the victim by prompting him or her</a:t>
            </a:r>
            <a:br>
              <a:rPr lang="en-US" sz="2000" dirty="0"/>
            </a:br>
            <a:r>
              <a:rPr lang="en-US" sz="2000" dirty="0"/>
              <a:t>to disclose information about accounts, obtain multifactor authentication</a:t>
            </a:r>
            <a:br>
              <a:rPr lang="en-US" sz="2000" dirty="0"/>
            </a:br>
            <a:r>
              <a:rPr lang="en-US" sz="2000" dirty="0"/>
              <a:t>numbers or download malicious software into the victim’s device </a:t>
            </a:r>
            <a:br>
              <a:rPr lang="en-US" dirty="0"/>
            </a:b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1" y="5035154"/>
            <a:ext cx="2906615" cy="17427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223" y="5035154"/>
            <a:ext cx="3416275" cy="1742718"/>
          </a:xfrm>
          <a:prstGeom prst="rect">
            <a:avLst/>
          </a:prstGeom>
        </p:spPr>
      </p:pic>
    </p:spTree>
    <p:extLst>
      <p:ext uri="{BB962C8B-B14F-4D97-AF65-F5344CB8AC3E}">
        <p14:creationId xmlns:p14="http://schemas.microsoft.com/office/powerpoint/2010/main" val="1371347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0359" y="889262"/>
            <a:ext cx="8915400" cy="5445550"/>
          </a:xfrm>
        </p:spPr>
        <p:txBody>
          <a:bodyPr>
            <a:normAutofit/>
          </a:bodyPr>
          <a:lstStyle/>
          <a:p>
            <a:r>
              <a:rPr lang="en-US" sz="2400" b="1" dirty="0"/>
              <a:t>Search engine phishing</a:t>
            </a:r>
            <a:r>
              <a:rPr lang="en-US" sz="2400" dirty="0"/>
              <a:t> </a:t>
            </a:r>
            <a:br>
              <a:rPr lang="en-US" sz="2400" dirty="0"/>
            </a:br>
            <a:r>
              <a:rPr lang="en-US" sz="2400" dirty="0"/>
              <a:t>The attacker creates a website on the Internet, puts it on search engines or social media, and</a:t>
            </a:r>
            <a:br>
              <a:rPr lang="en-US" sz="2400" dirty="0"/>
            </a:br>
            <a:r>
              <a:rPr lang="en-US" sz="2400" dirty="0"/>
              <a:t>offers goods at cheap prices, luring the victim to pay for a product. The victim then enters his</a:t>
            </a:r>
            <a:br>
              <a:rPr lang="en-US" sz="2400" dirty="0"/>
            </a:br>
            <a:r>
              <a:rPr lang="en-US" sz="2400" dirty="0"/>
              <a:t>or her bank account information, which is stolen and used </a:t>
            </a:r>
          </a:p>
          <a:p>
            <a:r>
              <a:rPr lang="en-US" sz="2400" b="1" dirty="0"/>
              <a:t>Voice phishing</a:t>
            </a:r>
            <a:r>
              <a:rPr lang="en-US" sz="2400" dirty="0"/>
              <a:t> </a:t>
            </a:r>
            <a:br>
              <a:rPr lang="en-US" sz="2400" dirty="0"/>
            </a:br>
            <a:r>
              <a:rPr lang="en-US" sz="2400" dirty="0"/>
              <a:t>The attacker uses a voice phone call to trick the victim</a:t>
            </a:r>
            <a:br>
              <a:rPr lang="en-US" sz="2400" dirty="0"/>
            </a:br>
            <a:r>
              <a:rPr lang="en-US" sz="2400" dirty="0"/>
              <a:t>into believing that the caller is from an official body in</a:t>
            </a:r>
            <a:br>
              <a:rPr lang="en-US" sz="2400" dirty="0"/>
            </a:br>
            <a:r>
              <a:rPr lang="en-US" sz="2400" dirty="0"/>
              <a:t>order to obtain information from the victim </a:t>
            </a:r>
            <a:br>
              <a:rPr lang="en-US" sz="2400" dirty="0"/>
            </a:br>
            <a:br>
              <a:rPr lang="en-US" sz="2400" dirty="0"/>
            </a:br>
            <a:endParaRPr lang="en-US" sz="2400" dirty="0"/>
          </a:p>
        </p:txBody>
      </p:sp>
    </p:spTree>
    <p:extLst>
      <p:ext uri="{BB962C8B-B14F-4D97-AF65-F5344CB8AC3E}">
        <p14:creationId xmlns:p14="http://schemas.microsoft.com/office/powerpoint/2010/main" val="2027054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protect yourself from digital phishing</a:t>
            </a:r>
            <a:r>
              <a:rPr lang="en-US" dirty="0"/>
              <a:t> </a:t>
            </a:r>
            <a:br>
              <a:rPr lang="en-US" dirty="0"/>
            </a:br>
            <a:endParaRPr lang="en-US" dirty="0"/>
          </a:p>
        </p:txBody>
      </p:sp>
      <p:sp>
        <p:nvSpPr>
          <p:cNvPr id="3" name="Content Placeholder 2"/>
          <p:cNvSpPr>
            <a:spLocks noGrp="1"/>
          </p:cNvSpPr>
          <p:nvPr>
            <p:ph idx="1"/>
          </p:nvPr>
        </p:nvSpPr>
        <p:spPr>
          <a:xfrm>
            <a:off x="2589212" y="1282045"/>
            <a:ext cx="8915400" cy="5495827"/>
          </a:xfrm>
        </p:spPr>
        <p:txBody>
          <a:bodyPr>
            <a:normAutofit lnSpcReduction="10000"/>
          </a:bodyPr>
          <a:lstStyle/>
          <a:p>
            <a:r>
              <a:rPr lang="en-US" dirty="0"/>
              <a:t>All users should be extremely careful and follow these tips:</a:t>
            </a:r>
            <a:br>
              <a:rPr lang="en-US" dirty="0"/>
            </a:br>
            <a:endParaRPr lang="en-US" dirty="0"/>
          </a:p>
          <a:p>
            <a:r>
              <a:rPr lang="en-US" b="1" dirty="0"/>
              <a:t>Never share sensitive or personal information </a:t>
            </a:r>
            <a:r>
              <a:rPr lang="en-US" dirty="0"/>
              <a:t>with others, and never publish it on social media under any</a:t>
            </a:r>
            <a:br>
              <a:rPr lang="en-US" dirty="0"/>
            </a:br>
            <a:r>
              <a:rPr lang="en-US" dirty="0"/>
              <a:t>circumstances.</a:t>
            </a:r>
            <a:br>
              <a:rPr lang="en-US" dirty="0"/>
            </a:br>
            <a:endParaRPr lang="en-US" dirty="0"/>
          </a:p>
          <a:p>
            <a:r>
              <a:rPr lang="en-US" b="1" dirty="0"/>
              <a:t>Do not respond under any circumstances to threats received </a:t>
            </a:r>
            <a:r>
              <a:rPr lang="en-US" dirty="0"/>
              <a:t>via messages, emails or social networking sites.</a:t>
            </a:r>
            <a:br>
              <a:rPr lang="en-US" dirty="0"/>
            </a:br>
            <a:r>
              <a:rPr lang="en-US" dirty="0"/>
              <a:t>Do not interact in any way with those making threats.</a:t>
            </a:r>
            <a:br>
              <a:rPr lang="en-US" dirty="0"/>
            </a:br>
            <a:endParaRPr lang="en-US" dirty="0"/>
          </a:p>
          <a:p>
            <a:r>
              <a:rPr lang="en-US" b="1" dirty="0"/>
              <a:t>Do not open links received</a:t>
            </a:r>
            <a:r>
              <a:rPr lang="en-US" dirty="0"/>
              <a:t>, even from close contacts, without checking them first.</a:t>
            </a:r>
            <a:br>
              <a:rPr lang="en-US" dirty="0"/>
            </a:br>
            <a:r>
              <a:rPr lang="en-US" dirty="0"/>
              <a:t>a. Use Virus Total to check links and files. Do not click links immediately upon receipt – copy the link,</a:t>
            </a:r>
            <a:br>
              <a:rPr lang="en-US" dirty="0"/>
            </a:br>
            <a:r>
              <a:rPr lang="en-US" dirty="0"/>
              <a:t>open the website, paste the link into the URL Links window, and click Enter. If the result is 0, the link is</a:t>
            </a:r>
            <a:br>
              <a:rPr lang="en-US" dirty="0"/>
            </a:br>
            <a:r>
              <a:rPr lang="en-US" dirty="0"/>
              <a:t>malware-free. Do not click the link directly – copy and paste it into the browser. If the link is a normal</a:t>
            </a:r>
            <a:br>
              <a:rPr lang="en-US" dirty="0"/>
            </a:br>
            <a:r>
              <a:rPr lang="en-US" dirty="0"/>
              <a:t>content link, the content will appear in the browser. </a:t>
            </a:r>
            <a:br>
              <a:rPr lang="en-US" dirty="0"/>
            </a:br>
            <a:endParaRPr lang="en-US" dirty="0"/>
          </a:p>
        </p:txBody>
      </p:sp>
    </p:spTree>
    <p:extLst>
      <p:ext uri="{BB962C8B-B14F-4D97-AF65-F5344CB8AC3E}">
        <p14:creationId xmlns:p14="http://schemas.microsoft.com/office/powerpoint/2010/main" val="872315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31596"/>
            <a:ext cx="8915400" cy="5279626"/>
          </a:xfrm>
        </p:spPr>
        <p:txBody>
          <a:bodyPr/>
          <a:lstStyle/>
          <a:p>
            <a:r>
              <a:rPr lang="en-US" sz="2400" b="1" dirty="0"/>
              <a:t>Ensure the sites you access have a security certificate and that the link starts with “https://”</a:t>
            </a:r>
            <a:r>
              <a:rPr lang="en-US" sz="2400" dirty="0"/>
              <a:t>. A padlock</a:t>
            </a:r>
            <a:br>
              <a:rPr lang="en-US" sz="2400" dirty="0"/>
            </a:br>
            <a:r>
              <a:rPr lang="en-US" sz="2400" dirty="0"/>
              <a:t>icon next to the URL in the browser’s address bar means that SSL (secure sockets layer) protects the website</a:t>
            </a:r>
            <a:br>
              <a:rPr lang="en-US" sz="2400" dirty="0"/>
            </a:br>
            <a:r>
              <a:rPr lang="en-US" sz="2400" dirty="0"/>
              <a:t>a user is visiting. SSL keeps Internet connections secure and prevents unauthorized users from reading or</a:t>
            </a:r>
            <a:br>
              <a:rPr lang="en-US" sz="2400" dirty="0"/>
            </a:br>
            <a:r>
              <a:rPr lang="en-US" sz="2400" dirty="0"/>
              <a:t>modifying information transferred between two systems.</a:t>
            </a:r>
            <a:br>
              <a:rPr lang="en-US" sz="2400" dirty="0"/>
            </a:br>
            <a:endParaRPr lang="en-US" sz="2400" dirty="0"/>
          </a:p>
          <a:p>
            <a:r>
              <a:rPr lang="en-US" sz="2400" b="1" dirty="0"/>
              <a:t>Check the address or phone number of emails and SMS messages</a:t>
            </a:r>
            <a:r>
              <a:rPr lang="en-US" sz="2400" dirty="0"/>
              <a:t>. Often attackers will disguise addresses</a:t>
            </a:r>
            <a:br>
              <a:rPr lang="en-US" sz="2400" dirty="0"/>
            </a:br>
            <a:r>
              <a:rPr lang="en-US" sz="2400" dirty="0"/>
              <a:t>to make them look similar to reputable contacts, but on closer inspection they do not match the website or</a:t>
            </a:r>
            <a:br>
              <a:rPr lang="en-US" sz="2400" dirty="0"/>
            </a:br>
            <a:r>
              <a:rPr lang="en-US" sz="2400" dirty="0"/>
              <a:t>person they are pretending to be. </a:t>
            </a:r>
            <a:br>
              <a:rPr lang="en-US" dirty="0"/>
            </a:br>
            <a:endParaRPr lang="en-US" dirty="0"/>
          </a:p>
        </p:txBody>
      </p:sp>
    </p:spTree>
    <p:extLst>
      <p:ext uri="{BB962C8B-B14F-4D97-AF65-F5344CB8AC3E}">
        <p14:creationId xmlns:p14="http://schemas.microsoft.com/office/powerpoint/2010/main" val="1425186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25864"/>
            <a:ext cx="8915400" cy="5185358"/>
          </a:xfrm>
        </p:spPr>
        <p:txBody>
          <a:bodyPr>
            <a:normAutofit fontScale="92500" lnSpcReduction="10000"/>
          </a:bodyPr>
          <a:lstStyle/>
          <a:p>
            <a:r>
              <a:rPr lang="en-US" b="1" dirty="0"/>
              <a:t>All services you have subscribed to know your name, and their communications to you will include your</a:t>
            </a:r>
            <a:br>
              <a:rPr lang="en-US" b="1" dirty="0"/>
            </a:br>
            <a:r>
              <a:rPr lang="en-US" b="1" dirty="0"/>
              <a:t>name. </a:t>
            </a:r>
            <a:r>
              <a:rPr lang="en-US" dirty="0"/>
              <a:t>Any message addressed “to our dear subscriber”, “kind customer” or similar phrases may be a</a:t>
            </a:r>
            <a:br>
              <a:rPr lang="en-US" dirty="0"/>
            </a:br>
            <a:r>
              <a:rPr lang="en-US" dirty="0"/>
              <a:t>fraudulent message: Take care in handling it.</a:t>
            </a:r>
            <a:br>
              <a:rPr lang="en-US" dirty="0"/>
            </a:br>
            <a:endParaRPr lang="en-US" dirty="0"/>
          </a:p>
          <a:p>
            <a:r>
              <a:rPr lang="en-US" b="1" dirty="0"/>
              <a:t>Any gift or prize you receive is fraudulent </a:t>
            </a:r>
            <a:r>
              <a:rPr lang="en-US" dirty="0"/>
              <a:t>if you have not participated in a competition or contest. Do not</a:t>
            </a:r>
            <a:br>
              <a:rPr lang="en-US" dirty="0"/>
            </a:br>
            <a:r>
              <a:rPr lang="en-US" dirty="0"/>
              <a:t>engage.</a:t>
            </a:r>
            <a:br>
              <a:rPr lang="en-US" dirty="0"/>
            </a:br>
            <a:endParaRPr lang="en-US" dirty="0"/>
          </a:p>
          <a:p>
            <a:r>
              <a:rPr lang="en-US" b="1" dirty="0"/>
              <a:t>If you receive an email or other communications requesting sensitive information, contact the sender</a:t>
            </a:r>
            <a:br>
              <a:rPr lang="en-US" b="1" dirty="0"/>
            </a:br>
            <a:r>
              <a:rPr lang="en-US" b="1" dirty="0"/>
              <a:t>directly via a different method to inquire about the message.</a:t>
            </a:r>
            <a:br>
              <a:rPr lang="en-US" b="1" dirty="0"/>
            </a:br>
            <a:endParaRPr lang="en-US" b="1" dirty="0"/>
          </a:p>
          <a:p>
            <a:r>
              <a:rPr lang="en-US" dirty="0"/>
              <a:t>Protect devices with </a:t>
            </a:r>
            <a:r>
              <a:rPr lang="en-US" b="1" dirty="0"/>
              <a:t>Internet security and anti-malware </a:t>
            </a:r>
            <a:r>
              <a:rPr lang="en-US" b="1" dirty="0" err="1"/>
              <a:t>programmes</a:t>
            </a:r>
            <a:r>
              <a:rPr lang="en-US" dirty="0"/>
              <a:t>, and </a:t>
            </a:r>
            <a:r>
              <a:rPr lang="en-US" b="1" dirty="0"/>
              <a:t>do not install “cracked” or pirated</a:t>
            </a:r>
            <a:br>
              <a:rPr lang="en-US" b="1" dirty="0"/>
            </a:br>
            <a:r>
              <a:rPr lang="en-US" b="1" dirty="0"/>
              <a:t>software.</a:t>
            </a:r>
          </a:p>
          <a:p>
            <a:r>
              <a:rPr lang="en-US" b="1" dirty="0"/>
              <a:t>Enable two-step verification </a:t>
            </a:r>
            <a:r>
              <a:rPr lang="en-US" dirty="0"/>
              <a:t>on all accounts </a:t>
            </a:r>
            <a:br>
              <a:rPr lang="en-US" dirty="0"/>
            </a:br>
            <a:endParaRPr lang="en-US" dirty="0"/>
          </a:p>
        </p:txBody>
      </p:sp>
    </p:spTree>
    <p:extLst>
      <p:ext uri="{BB962C8B-B14F-4D97-AF65-F5344CB8AC3E}">
        <p14:creationId xmlns:p14="http://schemas.microsoft.com/office/powerpoint/2010/main" val="3291815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Engineering </a:t>
            </a:r>
            <a:br>
              <a:rPr lang="en-US" dirty="0"/>
            </a:br>
            <a:endParaRPr lang="en-US" dirty="0"/>
          </a:p>
        </p:txBody>
      </p:sp>
      <p:sp>
        <p:nvSpPr>
          <p:cNvPr id="3" name="Content Placeholder 2"/>
          <p:cNvSpPr>
            <a:spLocks noGrp="1"/>
          </p:cNvSpPr>
          <p:nvPr>
            <p:ph idx="1"/>
          </p:nvPr>
        </p:nvSpPr>
        <p:spPr>
          <a:xfrm>
            <a:off x="2589212" y="1480008"/>
            <a:ext cx="8915400" cy="5377992"/>
          </a:xfrm>
        </p:spPr>
        <p:txBody>
          <a:bodyPr>
            <a:normAutofit lnSpcReduction="10000"/>
          </a:bodyPr>
          <a:lstStyle/>
          <a:p>
            <a:r>
              <a:rPr lang="en-US" b="1" dirty="0"/>
              <a:t>Adware: </a:t>
            </a:r>
            <a:r>
              <a:rPr lang="en-US" dirty="0"/>
              <a:t>A type of software application that displays adverts of some kind while it is running. Sometimes</a:t>
            </a:r>
            <a:br>
              <a:rPr lang="en-US" dirty="0"/>
            </a:br>
            <a:r>
              <a:rPr lang="en-US" dirty="0"/>
              <a:t>developers will offer a “free” version of their software on the condition that you have to view adverts; they get</a:t>
            </a:r>
            <a:br>
              <a:rPr lang="en-US" dirty="0"/>
            </a:br>
            <a:r>
              <a:rPr lang="en-US" dirty="0"/>
              <a:t>paid by the number of people clicking on the ads. Quite often, there is also a paid version of the same software</a:t>
            </a:r>
            <a:br>
              <a:rPr lang="en-US" dirty="0"/>
            </a:br>
            <a:r>
              <a:rPr lang="en-US" dirty="0"/>
              <a:t>that is advert-free.</a:t>
            </a:r>
            <a:br>
              <a:rPr lang="en-US" dirty="0"/>
            </a:br>
            <a:r>
              <a:rPr lang="en-US" b="1" dirty="0"/>
              <a:t>• Cache: </a:t>
            </a:r>
            <a:r>
              <a:rPr lang="en-US" dirty="0"/>
              <a:t>A temporary storage area where frequently accessed data can be stored for rapid access.</a:t>
            </a:r>
            <a:br>
              <a:rPr lang="en-US" dirty="0"/>
            </a:br>
            <a:r>
              <a:rPr lang="en-US" b="1" dirty="0"/>
              <a:t>• Cracked software: </a:t>
            </a:r>
            <a:r>
              <a:rPr lang="en-US" dirty="0"/>
              <a:t>A “crack” or a “patch” is a </a:t>
            </a:r>
            <a:r>
              <a:rPr lang="en-US" dirty="0" err="1"/>
              <a:t>programme</a:t>
            </a:r>
            <a:r>
              <a:rPr lang="en-US" dirty="0"/>
              <a:t> designed to activate, register or extend the trial period</a:t>
            </a:r>
            <a:br>
              <a:rPr lang="en-US" dirty="0"/>
            </a:br>
            <a:r>
              <a:rPr lang="en-US" dirty="0"/>
              <a:t>of a proprietary </a:t>
            </a:r>
            <a:r>
              <a:rPr lang="en-US" dirty="0" err="1"/>
              <a:t>programme</a:t>
            </a:r>
            <a:r>
              <a:rPr lang="en-US" dirty="0"/>
              <a:t> that normally requires a serial number to prevent piracy and unauthorized use.</a:t>
            </a:r>
            <a:br>
              <a:rPr lang="en-US" dirty="0"/>
            </a:br>
            <a:r>
              <a:rPr lang="en-US" dirty="0"/>
              <a:t>Using a “crack” or “patch” to access software </a:t>
            </a:r>
            <a:r>
              <a:rPr lang="en-US" dirty="0" err="1"/>
              <a:t>programmes</a:t>
            </a:r>
            <a:r>
              <a:rPr lang="en-US" dirty="0"/>
              <a:t> is always illegal.5</a:t>
            </a:r>
            <a:br>
              <a:rPr lang="en-US" dirty="0"/>
            </a:br>
            <a:r>
              <a:rPr lang="en-US" b="1" dirty="0"/>
              <a:t>• Encryption technology: </a:t>
            </a:r>
            <a:r>
              <a:rPr lang="en-US" dirty="0"/>
              <a:t>Enables the user to shield data saved on USB drives, mobile devices, flash disks, pen</a:t>
            </a:r>
            <a:br>
              <a:rPr lang="en-US" dirty="0"/>
            </a:br>
            <a:r>
              <a:rPr lang="en-US" dirty="0"/>
              <a:t>drives, CDs or hard disks. An encrypted document cannot be read or viewed by unintended recipients, even if</a:t>
            </a:r>
            <a:br>
              <a:rPr lang="en-US" dirty="0"/>
            </a:br>
            <a:r>
              <a:rPr lang="en-US" dirty="0"/>
              <a:t>they have possession of the document itself </a:t>
            </a:r>
            <a:br>
              <a:rPr lang="en-US" dirty="0"/>
            </a:br>
            <a:endParaRPr lang="en-US" dirty="0"/>
          </a:p>
        </p:txBody>
      </p:sp>
    </p:spTree>
    <p:extLst>
      <p:ext uri="{BB962C8B-B14F-4D97-AF65-F5344CB8AC3E}">
        <p14:creationId xmlns:p14="http://schemas.microsoft.com/office/powerpoint/2010/main" val="12504935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61913"/>
            <a:ext cx="8915400" cy="6278252"/>
          </a:xfrm>
        </p:spPr>
        <p:txBody>
          <a:bodyPr>
            <a:normAutofit fontScale="92500" lnSpcReduction="10000"/>
          </a:bodyPr>
          <a:lstStyle/>
          <a:p>
            <a:r>
              <a:rPr lang="en-US" sz="1900" b="1" dirty="0"/>
              <a:t>End-to-end encryption (E2EE): </a:t>
            </a:r>
            <a:r>
              <a:rPr lang="en-US" sz="1900" dirty="0"/>
              <a:t>The application of encryption to communications tools and services, such that</a:t>
            </a:r>
            <a:br>
              <a:rPr lang="en-US" sz="1900" dirty="0"/>
            </a:br>
            <a:r>
              <a:rPr lang="en-US" sz="1900" dirty="0"/>
              <a:t>only the users of the tool or service have access to plain-text messages. Many forms of encryption are deployed</a:t>
            </a:r>
            <a:br>
              <a:rPr lang="en-US" sz="1900" dirty="0"/>
            </a:br>
            <a:r>
              <a:rPr lang="en-US" sz="1900" dirty="0"/>
              <a:t>by service providers to secure communications in a way that prevents unauthorized third-party access, but the</a:t>
            </a:r>
            <a:br>
              <a:rPr lang="en-US" sz="1900" dirty="0"/>
            </a:br>
            <a:r>
              <a:rPr lang="en-US" sz="1900" dirty="0"/>
              <a:t>service provider implementing it still has access to the relevant user data.</a:t>
            </a:r>
            <a:br>
              <a:rPr lang="en-US" sz="1900" b="1" dirty="0"/>
            </a:br>
            <a:endParaRPr lang="en-US" sz="1900" b="1" dirty="0"/>
          </a:p>
          <a:p>
            <a:r>
              <a:rPr lang="en-US" sz="1900" b="1" dirty="0"/>
              <a:t>• Firewall: </a:t>
            </a:r>
            <a:r>
              <a:rPr lang="en-US" sz="1900" dirty="0"/>
              <a:t>A firewall is a system designed to prevent unauthorized access to or from a private network. Firewalls</a:t>
            </a:r>
            <a:br>
              <a:rPr lang="en-US" sz="1900" dirty="0"/>
            </a:br>
            <a:r>
              <a:rPr lang="en-US" sz="1900" dirty="0"/>
              <a:t>can be implemented in hardware and software, or a combination of both.</a:t>
            </a:r>
          </a:p>
          <a:p>
            <a:r>
              <a:rPr lang="en-US" sz="1900" b="1" dirty="0"/>
              <a:t>IP address: </a:t>
            </a:r>
            <a:r>
              <a:rPr lang="en-US" sz="1900" dirty="0"/>
              <a:t>A unique number that information-technology devices use to identify and communicate with each</a:t>
            </a:r>
            <a:br>
              <a:rPr lang="en-US" sz="1900" dirty="0"/>
            </a:br>
            <a:r>
              <a:rPr lang="en-US" sz="1900" dirty="0"/>
              <a:t>other on a computer network, based on the Internet Protocol (IP) standard. Any participating network device</a:t>
            </a:r>
            <a:br>
              <a:rPr lang="en-US" sz="1900" dirty="0"/>
            </a:br>
            <a:r>
              <a:rPr lang="en-US" sz="1900" dirty="0"/>
              <a:t>– e.g., routers, computers, printers, fax machines – must have its own unique address. It is the equivalent of a</a:t>
            </a:r>
            <a:br>
              <a:rPr lang="en-US" sz="1900" dirty="0"/>
            </a:br>
            <a:r>
              <a:rPr lang="en-US" sz="1900" dirty="0"/>
              <a:t>street address or a phone number for a computer or other network device on the Internet. Just as each street</a:t>
            </a:r>
            <a:br>
              <a:rPr lang="en-US" sz="1900" dirty="0"/>
            </a:br>
            <a:r>
              <a:rPr lang="en-US" sz="1900" dirty="0"/>
              <a:t>address and phone number uniquely identifies a building or telephone, an IP address can uniquely identify a</a:t>
            </a:r>
            <a:br>
              <a:rPr lang="en-US" sz="1900" dirty="0"/>
            </a:br>
            <a:r>
              <a:rPr lang="en-US" sz="1900" dirty="0"/>
              <a:t>specific computer or another device on a network. </a:t>
            </a:r>
            <a:br>
              <a:rPr lang="en-US" sz="1900" dirty="0"/>
            </a:br>
            <a:r>
              <a:rPr lang="en-US" sz="1900" dirty="0"/>
              <a:t> </a:t>
            </a:r>
            <a:br>
              <a:rPr lang="en-US" dirty="0"/>
            </a:br>
            <a:endParaRPr lang="en-US" dirty="0"/>
          </a:p>
        </p:txBody>
      </p:sp>
    </p:spTree>
    <p:extLst>
      <p:ext uri="{BB962C8B-B14F-4D97-AF65-F5344CB8AC3E}">
        <p14:creationId xmlns:p14="http://schemas.microsoft.com/office/powerpoint/2010/main" val="25793881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78730"/>
            <a:ext cx="8915400" cy="6179270"/>
          </a:xfrm>
        </p:spPr>
        <p:txBody>
          <a:bodyPr>
            <a:normAutofit/>
          </a:bodyPr>
          <a:lstStyle/>
          <a:p>
            <a:r>
              <a:rPr lang="en-US" b="1" dirty="0" err="1"/>
              <a:t>Keylogger</a:t>
            </a:r>
            <a:r>
              <a:rPr lang="en-US" b="1" dirty="0"/>
              <a:t>: </a:t>
            </a:r>
            <a:r>
              <a:rPr lang="en-US" dirty="0"/>
              <a:t>A tool that records user activity, such as keystrokes, and that can send this information to an attacker</a:t>
            </a:r>
            <a:br>
              <a:rPr lang="en-US" dirty="0"/>
            </a:br>
            <a:r>
              <a:rPr lang="en-US" dirty="0"/>
              <a:t>using email or other methods.</a:t>
            </a:r>
            <a:br>
              <a:rPr lang="en-US" dirty="0"/>
            </a:br>
            <a:r>
              <a:rPr lang="en-US" b="1" dirty="0"/>
              <a:t>• Malicious software or “malware”: </a:t>
            </a:r>
            <a:r>
              <a:rPr lang="en-US" dirty="0"/>
              <a:t>Software designed to infiltrate or damage a computer system without the</a:t>
            </a:r>
            <a:br>
              <a:rPr lang="en-US" dirty="0"/>
            </a:br>
            <a:r>
              <a:rPr lang="en-US" dirty="0"/>
              <a:t>owner’s informed consent. Software is considered malware based on the perceived intent of the creator rather</a:t>
            </a:r>
            <a:br>
              <a:rPr lang="en-US" dirty="0"/>
            </a:br>
            <a:r>
              <a:rPr lang="en-US" dirty="0"/>
              <a:t>than any particular features. It includes computer viruses, worms, </a:t>
            </a:r>
            <a:r>
              <a:rPr lang="en-US" dirty="0" err="1"/>
              <a:t>trojan</a:t>
            </a:r>
            <a:r>
              <a:rPr lang="en-US" dirty="0"/>
              <a:t> horses (</a:t>
            </a:r>
            <a:r>
              <a:rPr lang="en-US" dirty="0" err="1"/>
              <a:t>trojans</a:t>
            </a:r>
            <a:r>
              <a:rPr lang="en-US" dirty="0"/>
              <a:t>), spyware, dishonest</a:t>
            </a:r>
            <a:br>
              <a:rPr lang="en-US" dirty="0"/>
            </a:br>
            <a:r>
              <a:rPr lang="en-US" dirty="0"/>
              <a:t>adware and other malicious and unwanted software. The word “malware” is a combination of “malicious” and</a:t>
            </a:r>
            <a:br>
              <a:rPr lang="en-US" dirty="0"/>
            </a:br>
            <a:r>
              <a:rPr lang="en-US" dirty="0"/>
              <a:t>“software”.</a:t>
            </a:r>
            <a:br>
              <a:rPr lang="en-US" dirty="0"/>
            </a:br>
            <a:r>
              <a:rPr lang="en-US" b="1" dirty="0"/>
              <a:t>• Onion routing: </a:t>
            </a:r>
            <a:r>
              <a:rPr lang="en-US" dirty="0"/>
              <a:t>The technological basis of the Tor network. The name is derived from the onion-like structure of</a:t>
            </a:r>
            <a:br>
              <a:rPr lang="en-US" dirty="0"/>
            </a:br>
            <a:r>
              <a:rPr lang="en-US" dirty="0"/>
              <a:t>the encryption scheme used, which is secured several times over many layers. The goal of onion routing is to use</a:t>
            </a:r>
            <a:br>
              <a:rPr lang="en-US" dirty="0"/>
            </a:br>
            <a:r>
              <a:rPr lang="en-US" dirty="0"/>
              <a:t>the Internet with as much privacy as possible, routing traffic through multiple servers and encrypting it at every</a:t>
            </a:r>
            <a:br>
              <a:rPr lang="en-US" dirty="0"/>
            </a:br>
            <a:r>
              <a:rPr lang="en-US" dirty="0"/>
              <a:t>step. </a:t>
            </a:r>
            <a:br>
              <a:rPr lang="en-US" dirty="0"/>
            </a:br>
            <a:endParaRPr lang="en-US" dirty="0"/>
          </a:p>
        </p:txBody>
      </p:sp>
    </p:spTree>
    <p:extLst>
      <p:ext uri="{BB962C8B-B14F-4D97-AF65-F5344CB8AC3E}">
        <p14:creationId xmlns:p14="http://schemas.microsoft.com/office/powerpoint/2010/main" val="17143890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93889"/>
            <a:ext cx="8915400" cy="6193410"/>
          </a:xfrm>
        </p:spPr>
        <p:txBody>
          <a:bodyPr>
            <a:normAutofit lnSpcReduction="10000"/>
          </a:bodyPr>
          <a:lstStyle/>
          <a:p>
            <a:r>
              <a:rPr lang="en-US" sz="2000" b="1" dirty="0"/>
              <a:t>Open-source software: </a:t>
            </a:r>
            <a:r>
              <a:rPr lang="en-US" sz="2000" dirty="0"/>
              <a:t>This is a generic term for software (applications and system software) where source code</a:t>
            </a:r>
            <a:br>
              <a:rPr lang="en-US" sz="2000" dirty="0"/>
            </a:br>
            <a:r>
              <a:rPr lang="en-US" sz="2000" dirty="0"/>
              <a:t>is openly available to any user. A </a:t>
            </a:r>
            <a:r>
              <a:rPr lang="en-US" sz="2000" dirty="0" err="1"/>
              <a:t>programme</a:t>
            </a:r>
            <a:r>
              <a:rPr lang="en-US" sz="2000" dirty="0"/>
              <a:t> can be used, copied, studied, modified and redistributed without</a:t>
            </a:r>
            <a:br>
              <a:rPr lang="en-US" sz="2000" dirty="0"/>
            </a:br>
            <a:r>
              <a:rPr lang="en-US" sz="2000" dirty="0"/>
              <a:t>restriction.</a:t>
            </a:r>
            <a:br>
              <a:rPr lang="en-US" sz="2000" dirty="0"/>
            </a:br>
            <a:endParaRPr lang="en-US" sz="2000" dirty="0"/>
          </a:p>
          <a:p>
            <a:r>
              <a:rPr lang="en-US" sz="2000" b="1" dirty="0"/>
              <a:t>• PGP: </a:t>
            </a:r>
            <a:r>
              <a:rPr lang="en-US" sz="2000" dirty="0"/>
              <a:t>This stands for “pretty good privacy”, an asymmetric public-key encryption software capable of ensuring</a:t>
            </a:r>
            <a:br>
              <a:rPr lang="en-US" sz="2000" dirty="0"/>
            </a:br>
            <a:r>
              <a:rPr lang="en-US" sz="2000" dirty="0"/>
              <a:t>the confidentiality and authenticity of electronic communications.</a:t>
            </a:r>
            <a:br>
              <a:rPr lang="en-US" sz="2000" dirty="0"/>
            </a:br>
            <a:endParaRPr lang="en-US" sz="2000" dirty="0"/>
          </a:p>
          <a:p>
            <a:r>
              <a:rPr lang="en-US" sz="2000" b="1" dirty="0"/>
              <a:t>• Phishing: </a:t>
            </a:r>
            <a:r>
              <a:rPr lang="en-US" sz="2000" dirty="0"/>
              <a:t>A tactic for committing online fraud and identity theft. For example, a “phisher” sends out an email</a:t>
            </a:r>
            <a:br>
              <a:rPr lang="en-US" sz="2000" dirty="0"/>
            </a:br>
            <a:r>
              <a:rPr lang="en-US" sz="2000" dirty="0"/>
              <a:t>that poses as a legitimate business request – for example, from a bank asking customers to verify financial data.</a:t>
            </a:r>
            <a:br>
              <a:rPr lang="en-US" sz="2000" dirty="0"/>
            </a:br>
            <a:r>
              <a:rPr lang="en-US" sz="2000" dirty="0"/>
              <a:t>The email includes a link that purports to go to a legitimate banking website. The site is bogus, however, and</a:t>
            </a:r>
            <a:br>
              <a:rPr lang="en-US" sz="2000" dirty="0"/>
            </a:br>
            <a:r>
              <a:rPr lang="en-US" sz="2000" dirty="0"/>
              <a:t>when the victim types in account numbers, passwords or other sensitive information, those data are captured</a:t>
            </a:r>
            <a:br>
              <a:rPr lang="en-US" sz="2000" dirty="0"/>
            </a:br>
            <a:r>
              <a:rPr lang="en-US" sz="2000" dirty="0"/>
              <a:t>and subsequently used by the phisher to commit fraud. </a:t>
            </a:r>
            <a:br>
              <a:rPr lang="en-US" dirty="0"/>
            </a:br>
            <a:endParaRPr lang="en-US" dirty="0"/>
          </a:p>
        </p:txBody>
      </p:sp>
    </p:spTree>
    <p:extLst>
      <p:ext uri="{BB962C8B-B14F-4D97-AF65-F5344CB8AC3E}">
        <p14:creationId xmlns:p14="http://schemas.microsoft.com/office/powerpoint/2010/main" val="17101020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16437"/>
            <a:ext cx="8915400" cy="6014301"/>
          </a:xfrm>
        </p:spPr>
        <p:txBody>
          <a:bodyPr>
            <a:normAutofit/>
          </a:bodyPr>
          <a:lstStyle/>
          <a:p>
            <a:r>
              <a:rPr lang="en-US" b="1" dirty="0"/>
              <a:t>• Ransomware: </a:t>
            </a:r>
            <a:r>
              <a:rPr lang="en-US" dirty="0"/>
              <a:t>A type of malicious software designed to block access to a computer system until a sum of money</a:t>
            </a:r>
            <a:br>
              <a:rPr lang="en-US" dirty="0"/>
            </a:br>
            <a:r>
              <a:rPr lang="en-US" dirty="0"/>
              <a:t>is paid. Some forms of ransomware encrypt files on the system’s hard drive (a.k.a. </a:t>
            </a:r>
            <a:r>
              <a:rPr lang="en-US" dirty="0" err="1"/>
              <a:t>cryptoviral</a:t>
            </a:r>
            <a:r>
              <a:rPr lang="en-US" dirty="0"/>
              <a:t> extortion), while</a:t>
            </a:r>
            <a:br>
              <a:rPr lang="en-US" dirty="0"/>
            </a:br>
            <a:r>
              <a:rPr lang="en-US" dirty="0"/>
              <a:t>others simply lock the system and display messages intended to coax the user into paying.</a:t>
            </a:r>
            <a:br>
              <a:rPr lang="en-US" dirty="0"/>
            </a:br>
            <a:r>
              <a:rPr lang="en-US" b="1" dirty="0"/>
              <a:t>• Spyware: </a:t>
            </a:r>
            <a:r>
              <a:rPr lang="en-US" dirty="0"/>
              <a:t>Computer software that collects personal information about users without their informed consent.</a:t>
            </a:r>
            <a:br>
              <a:rPr lang="en-US" dirty="0"/>
            </a:br>
            <a:r>
              <a:rPr lang="en-US" dirty="0"/>
              <a:t>Personal information is secretly recorded with a variety of techniques, including logging keystrokes, recording</a:t>
            </a:r>
            <a:br>
              <a:rPr lang="en-US" dirty="0"/>
            </a:br>
            <a:r>
              <a:rPr lang="en-US" dirty="0"/>
              <a:t>an Internet web browsing history and scanning documents on the computer’s hard disk.</a:t>
            </a:r>
            <a:br>
              <a:rPr lang="en-US" dirty="0"/>
            </a:br>
            <a:r>
              <a:rPr lang="en-US" b="1" dirty="0"/>
              <a:t>• Trojan or Trojan horse: </a:t>
            </a:r>
            <a:r>
              <a:rPr lang="en-US" dirty="0"/>
              <a:t>A </a:t>
            </a:r>
            <a:r>
              <a:rPr lang="en-US" dirty="0" err="1"/>
              <a:t>programme</a:t>
            </a:r>
            <a:r>
              <a:rPr lang="en-US" dirty="0"/>
              <a:t> that appears legitimate but performs some illicit activity when run. It may</a:t>
            </a:r>
            <a:br>
              <a:rPr lang="en-US" dirty="0"/>
            </a:br>
            <a:r>
              <a:rPr lang="en-US" dirty="0"/>
              <a:t>be used to locate password information or make the system more vulnerable to future entry or simply destroy</a:t>
            </a:r>
            <a:br>
              <a:rPr lang="en-US" dirty="0"/>
            </a:br>
            <a:r>
              <a:rPr lang="en-US" dirty="0"/>
              <a:t>the user’s stored software and data. A Trojan is similar to a virus, except that it does not replicate itself </a:t>
            </a:r>
            <a:br>
              <a:rPr lang="en-US" dirty="0"/>
            </a:br>
            <a:endParaRPr lang="en-US" dirty="0"/>
          </a:p>
        </p:txBody>
      </p:sp>
    </p:spTree>
    <p:extLst>
      <p:ext uri="{BB962C8B-B14F-4D97-AF65-F5344CB8AC3E}">
        <p14:creationId xmlns:p14="http://schemas.microsoft.com/office/powerpoint/2010/main" val="170662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509490"/>
          </a:xfrm>
        </p:spPr>
        <p:txBody>
          <a:bodyPr>
            <a:normAutofit fontScale="90000"/>
          </a:bodyPr>
          <a:lstStyle/>
          <a:p>
            <a:r>
              <a:rPr lang="en-US" b="1" dirty="0"/>
              <a:t>TIP 4: </a:t>
            </a:r>
            <a:r>
              <a:rPr lang="en-US" b="1" i="1" dirty="0"/>
              <a:t>Install endpoint detection and response (EDR) (anti-malware)</a:t>
            </a:r>
            <a:br>
              <a:rPr lang="en-US" b="1" i="1" dirty="0"/>
            </a:br>
            <a:r>
              <a:rPr lang="en-US" b="1" i="1" dirty="0"/>
              <a:t>software</a:t>
            </a:r>
            <a:r>
              <a:rPr lang="en-US" dirty="0"/>
              <a:t> </a:t>
            </a:r>
            <a:br>
              <a:rPr lang="en-US" dirty="0"/>
            </a:br>
            <a:endParaRPr lang="en-US" dirty="0"/>
          </a:p>
        </p:txBody>
      </p:sp>
      <p:sp>
        <p:nvSpPr>
          <p:cNvPr id="3" name="Content Placeholder 2"/>
          <p:cNvSpPr>
            <a:spLocks noGrp="1"/>
          </p:cNvSpPr>
          <p:nvPr>
            <p:ph idx="1"/>
          </p:nvPr>
        </p:nvSpPr>
        <p:spPr>
          <a:xfrm>
            <a:off x="2589212" y="2256149"/>
            <a:ext cx="8915400" cy="3777622"/>
          </a:xfrm>
        </p:spPr>
        <p:txBody>
          <a:bodyPr>
            <a:noAutofit/>
          </a:bodyPr>
          <a:lstStyle/>
          <a:p>
            <a:r>
              <a:rPr lang="en-US" sz="2200" b="1" dirty="0"/>
              <a:t>• </a:t>
            </a:r>
            <a:r>
              <a:rPr lang="en-US" sz="2200" dirty="0"/>
              <a:t>Malicious software can destroy a device, steal personal information or financial assets, or control a</a:t>
            </a:r>
            <a:br>
              <a:rPr lang="en-US" sz="2200" dirty="0"/>
            </a:br>
            <a:r>
              <a:rPr lang="en-US" sz="2200" dirty="0"/>
              <a:t>device remotely.</a:t>
            </a:r>
            <a:br>
              <a:rPr lang="en-US" sz="2200" dirty="0"/>
            </a:br>
            <a:r>
              <a:rPr lang="en-US" sz="2200" b="1" dirty="0"/>
              <a:t>• </a:t>
            </a:r>
            <a:r>
              <a:rPr lang="en-US" sz="2200" dirty="0"/>
              <a:t>EDR software provides protection from malware on the Internet.</a:t>
            </a:r>
            <a:br>
              <a:rPr lang="en-US" sz="2200" dirty="0"/>
            </a:br>
            <a:r>
              <a:rPr lang="en-US" sz="2200" b="1" dirty="0"/>
              <a:t>• </a:t>
            </a:r>
            <a:r>
              <a:rPr lang="en-US" sz="2200" dirty="0"/>
              <a:t>Install licensed versions of EDR software on every device running Windows, Mac, Linux, iOS or Android.</a:t>
            </a:r>
            <a:br>
              <a:rPr lang="en-US" sz="2200" dirty="0"/>
            </a:br>
            <a:r>
              <a:rPr lang="en-US" sz="2200" dirty="0"/>
              <a:t>Do not use </a:t>
            </a:r>
            <a:r>
              <a:rPr lang="en-US" sz="2200" b="1" dirty="0"/>
              <a:t>“cracked software”</a:t>
            </a:r>
            <a:r>
              <a:rPr lang="en-US" sz="2200" dirty="0"/>
              <a:t>.</a:t>
            </a:r>
            <a:br>
              <a:rPr lang="en-US" sz="2200" dirty="0"/>
            </a:br>
            <a:r>
              <a:rPr lang="en-US" sz="2200" b="1" dirty="0"/>
              <a:t>• </a:t>
            </a:r>
            <a:r>
              <a:rPr lang="en-US" sz="2200" dirty="0"/>
              <a:t>It is important to use free software only from trusted sources.</a:t>
            </a:r>
            <a:br>
              <a:rPr lang="en-US" sz="2200" dirty="0"/>
            </a:br>
            <a:r>
              <a:rPr lang="en-US" sz="2200" dirty="0"/>
              <a:t>Install </a:t>
            </a:r>
            <a:r>
              <a:rPr lang="en-US" sz="2200" dirty="0" err="1"/>
              <a:t>programmes</a:t>
            </a:r>
            <a:r>
              <a:rPr lang="en-US" sz="2200" dirty="0"/>
              <a:t> such as Malwarebytes and Avira. </a:t>
            </a:r>
            <a:br>
              <a:rPr lang="en-US" sz="2200" dirty="0"/>
            </a:br>
            <a:endParaRPr lang="en-US" sz="2200" dirty="0"/>
          </a:p>
        </p:txBody>
      </p:sp>
    </p:spTree>
    <p:extLst>
      <p:ext uri="{BB962C8B-B14F-4D97-AF65-F5344CB8AC3E}">
        <p14:creationId xmlns:p14="http://schemas.microsoft.com/office/powerpoint/2010/main" val="13155048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63571"/>
            <a:ext cx="8915400" cy="5147651"/>
          </a:xfrm>
        </p:spPr>
        <p:txBody>
          <a:bodyPr>
            <a:normAutofit lnSpcReduction="10000"/>
          </a:bodyPr>
          <a:lstStyle/>
          <a:p>
            <a:r>
              <a:rPr lang="en-US" sz="2400" b="1" dirty="0"/>
              <a:t>• VPN: </a:t>
            </a:r>
            <a:r>
              <a:rPr lang="en-US" sz="2400" dirty="0"/>
              <a:t>A “virtual private network” offers a controlled pathway through the Internet to which only authorized</a:t>
            </a:r>
            <a:br>
              <a:rPr lang="en-US" sz="2400" dirty="0"/>
            </a:br>
            <a:r>
              <a:rPr lang="en-US" sz="2400" dirty="0"/>
              <a:t>users have access and along which only authorized data can travel.</a:t>
            </a:r>
            <a:br>
              <a:rPr lang="en-US" sz="2400" dirty="0"/>
            </a:br>
            <a:endParaRPr lang="en-US" sz="2400" dirty="0"/>
          </a:p>
          <a:p>
            <a:r>
              <a:rPr lang="en-US" sz="2400" b="1" dirty="0"/>
              <a:t>• Worms: </a:t>
            </a:r>
            <a:r>
              <a:rPr lang="en-US" sz="2400" dirty="0"/>
              <a:t>A computer term referring to malicious parasitic </a:t>
            </a:r>
            <a:r>
              <a:rPr lang="en-US" sz="2400" dirty="0" err="1"/>
              <a:t>programmes</a:t>
            </a:r>
            <a:r>
              <a:rPr lang="en-US" sz="2400" dirty="0"/>
              <a:t>, similar to viruses, that replicate and</a:t>
            </a:r>
            <a:br>
              <a:rPr lang="en-US" sz="2400" dirty="0"/>
            </a:br>
            <a:r>
              <a:rPr lang="en-US" sz="2400" dirty="0"/>
              <a:t>spread across networks looking for vulnerable machines to infect. Unlike viruses, worms do not infect other</a:t>
            </a:r>
            <a:br>
              <a:rPr lang="en-US" sz="2400" dirty="0"/>
            </a:br>
            <a:r>
              <a:rPr lang="en-US" sz="2400" dirty="0"/>
              <a:t>computer </a:t>
            </a:r>
            <a:r>
              <a:rPr lang="en-US" sz="2400" dirty="0" err="1"/>
              <a:t>programme</a:t>
            </a:r>
            <a:r>
              <a:rPr lang="en-US" sz="2400" dirty="0"/>
              <a:t> files. Worms can create copies on the same computer, or can send copies to other</a:t>
            </a:r>
            <a:br>
              <a:rPr lang="en-US" sz="2400" dirty="0"/>
            </a:br>
            <a:r>
              <a:rPr lang="en-US" sz="2400" dirty="0"/>
              <a:t>computers via a network </a:t>
            </a:r>
            <a:br>
              <a:rPr lang="en-US" sz="2400" dirty="0"/>
            </a:br>
            <a:endParaRPr lang="en-US" sz="2400" dirty="0"/>
          </a:p>
        </p:txBody>
      </p:sp>
    </p:spTree>
    <p:extLst>
      <p:ext uri="{BB962C8B-B14F-4D97-AF65-F5344CB8AC3E}">
        <p14:creationId xmlns:p14="http://schemas.microsoft.com/office/powerpoint/2010/main" val="3479247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8066" y="1567992"/>
            <a:ext cx="8915400" cy="3777622"/>
          </a:xfrm>
        </p:spPr>
        <p:txBody>
          <a:bodyPr/>
          <a:lstStyle/>
          <a:p>
            <a:endParaRPr lang="en-US" dirty="0"/>
          </a:p>
          <a:p>
            <a:pPr marL="0" indent="0">
              <a:buNone/>
            </a:pPr>
            <a:endParaRPr lang="en-US" dirty="0"/>
          </a:p>
          <a:p>
            <a:pPr marL="0" indent="0">
              <a:buNone/>
            </a:pPr>
            <a:endParaRPr lang="en-US" dirty="0"/>
          </a:p>
          <a:p>
            <a:pPr marL="0" indent="0" algn="ctr">
              <a:buNone/>
            </a:pPr>
            <a:r>
              <a:rPr lang="en-US" sz="6000" b="1" dirty="0"/>
              <a:t>Thank you So Much</a:t>
            </a:r>
          </a:p>
        </p:txBody>
      </p:sp>
    </p:spTree>
    <p:extLst>
      <p:ext uri="{BB962C8B-B14F-4D97-AF65-F5344CB8AC3E}">
        <p14:creationId xmlns:p14="http://schemas.microsoft.com/office/powerpoint/2010/main" val="17948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TIP 5: </a:t>
            </a:r>
            <a:r>
              <a:rPr lang="en-US" b="1" i="1"/>
              <a:t>Use a safe browser</a:t>
            </a:r>
            <a:r>
              <a:rPr lang="en-US"/>
              <a:t> </a:t>
            </a:r>
            <a:br>
              <a:rPr lang="en-US"/>
            </a:br>
            <a:endParaRPr lang="en-US"/>
          </a:p>
        </p:txBody>
      </p:sp>
      <p:sp>
        <p:nvSpPr>
          <p:cNvPr id="3" name="Content Placeholder 2"/>
          <p:cNvSpPr>
            <a:spLocks noGrp="1"/>
          </p:cNvSpPr>
          <p:nvPr>
            <p:ph idx="1"/>
          </p:nvPr>
        </p:nvSpPr>
        <p:spPr/>
        <p:txBody>
          <a:bodyPr>
            <a:normAutofit/>
          </a:bodyPr>
          <a:lstStyle/>
          <a:p>
            <a:r>
              <a:rPr lang="en-US" sz="2000" b="1" dirty="0"/>
              <a:t>• </a:t>
            </a:r>
            <a:r>
              <a:rPr lang="en-US" sz="2000" dirty="0"/>
              <a:t>A browser acts as a window to the Internet. If the window is not secure, access and navigation are</a:t>
            </a:r>
            <a:br>
              <a:rPr lang="en-US" sz="2000" dirty="0"/>
            </a:br>
            <a:r>
              <a:rPr lang="en-US" sz="2000" dirty="0"/>
              <a:t>unsafe, and may be a path to infection from malicious software.</a:t>
            </a:r>
            <a:br>
              <a:rPr lang="en-US" sz="2000" dirty="0"/>
            </a:br>
            <a:r>
              <a:rPr lang="en-US" sz="2000" b="1" dirty="0"/>
              <a:t>• </a:t>
            </a:r>
            <a:r>
              <a:rPr lang="en-US" sz="2000" dirty="0"/>
              <a:t>Many browsers are commercial tools for collecting information, data tracking and targeting for</a:t>
            </a:r>
            <a:br>
              <a:rPr lang="en-US" sz="2000" dirty="0"/>
            </a:br>
            <a:r>
              <a:rPr lang="en-US" sz="2000" dirty="0"/>
              <a:t>marketing purposes.</a:t>
            </a:r>
            <a:br>
              <a:rPr lang="en-US" sz="2000" dirty="0"/>
            </a:br>
            <a:r>
              <a:rPr lang="en-US" sz="2000" b="1" dirty="0"/>
              <a:t>• </a:t>
            </a:r>
            <a:r>
              <a:rPr lang="en-US" sz="2000" dirty="0"/>
              <a:t>Use safe browsers, such as Firefox, Brave, Firefox Focus, </a:t>
            </a:r>
            <a:r>
              <a:rPr lang="en-US" sz="2000" dirty="0" err="1"/>
              <a:t>Ghostery</a:t>
            </a:r>
            <a:r>
              <a:rPr lang="en-US" sz="2000" dirty="0"/>
              <a:t> Dawn and DuckDuckGo, and regularly</a:t>
            </a:r>
            <a:br>
              <a:rPr lang="en-US" sz="2000" dirty="0"/>
            </a:br>
            <a:r>
              <a:rPr lang="en-US" sz="2000" dirty="0"/>
              <a:t>update browser software.</a:t>
            </a:r>
            <a:br>
              <a:rPr lang="en-US" sz="2000" dirty="0"/>
            </a:br>
            <a:r>
              <a:rPr lang="en-US" sz="2000" b="1" dirty="0"/>
              <a:t>• </a:t>
            </a:r>
            <a:r>
              <a:rPr lang="en-US" sz="2000" dirty="0"/>
              <a:t>Check the security of add-ons/browser extensions before adding them to the browser. </a:t>
            </a:r>
            <a:br>
              <a:rPr lang="en-US" sz="2000" dirty="0"/>
            </a:br>
            <a:endParaRPr lang="en-US" sz="2000" dirty="0"/>
          </a:p>
        </p:txBody>
      </p:sp>
    </p:spTree>
    <p:extLst>
      <p:ext uri="{BB962C8B-B14F-4D97-AF65-F5344CB8AC3E}">
        <p14:creationId xmlns:p14="http://schemas.microsoft.com/office/powerpoint/2010/main" val="117726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 6: </a:t>
            </a:r>
            <a:r>
              <a:rPr lang="en-US" b="1" i="1" dirty="0"/>
              <a:t>Install a VPN</a:t>
            </a:r>
            <a:r>
              <a:rPr lang="en-US" dirty="0"/>
              <a:t> </a:t>
            </a:r>
            <a:br>
              <a:rPr lang="en-US" dirty="0"/>
            </a:br>
            <a:endParaRPr lang="en-US" dirty="0"/>
          </a:p>
        </p:txBody>
      </p:sp>
      <p:sp>
        <p:nvSpPr>
          <p:cNvPr id="3" name="Content Placeholder 2"/>
          <p:cNvSpPr>
            <a:spLocks noGrp="1"/>
          </p:cNvSpPr>
          <p:nvPr>
            <p:ph idx="1"/>
          </p:nvPr>
        </p:nvSpPr>
        <p:spPr/>
        <p:txBody>
          <a:bodyPr>
            <a:noAutofit/>
          </a:bodyPr>
          <a:lstStyle/>
          <a:p>
            <a:r>
              <a:rPr lang="en-US" sz="2000" b="1" dirty="0"/>
              <a:t>• </a:t>
            </a:r>
            <a:r>
              <a:rPr lang="en-US" sz="2000" dirty="0"/>
              <a:t>A VPN protects the user’s Internet connection and privacy online by creating an encrypted tunnel for</a:t>
            </a:r>
            <a:br>
              <a:rPr lang="en-US" sz="2000" dirty="0"/>
            </a:br>
            <a:r>
              <a:rPr lang="en-US" sz="2000" dirty="0"/>
              <a:t>the user’s data and hiding the user’s </a:t>
            </a:r>
            <a:r>
              <a:rPr lang="en-US" sz="2000" b="1" dirty="0"/>
              <a:t>IP address</a:t>
            </a:r>
            <a:r>
              <a:rPr lang="en-US" sz="2000" dirty="0"/>
              <a:t>. It allows safe use of public Wi-Fi. Without a VPN for</a:t>
            </a:r>
            <a:br>
              <a:rPr lang="en-US" sz="2000" dirty="0"/>
            </a:br>
            <a:r>
              <a:rPr lang="en-US" sz="2000" dirty="0"/>
              <a:t>protection, devices and their locations may be tracked and data intercepted.</a:t>
            </a:r>
            <a:br>
              <a:rPr lang="en-US" sz="2000" dirty="0"/>
            </a:br>
            <a:r>
              <a:rPr lang="en-US" sz="2000" b="1" dirty="0"/>
              <a:t>• </a:t>
            </a:r>
            <a:r>
              <a:rPr lang="en-US" sz="2000" dirty="0"/>
              <a:t>Choose a VPN carefully. There are free and paid services that contain malicious software, sell users’</a:t>
            </a:r>
            <a:br>
              <a:rPr lang="en-US" sz="2000" dirty="0"/>
            </a:br>
            <a:r>
              <a:rPr lang="en-US" sz="2000" dirty="0"/>
              <a:t>information to a third party or cooperate with governments to provide them with users’ information.</a:t>
            </a:r>
            <a:br>
              <a:rPr lang="en-US" sz="2000" dirty="0"/>
            </a:br>
            <a:r>
              <a:rPr lang="en-US" sz="2000" b="1" dirty="0"/>
              <a:t>• </a:t>
            </a:r>
            <a:r>
              <a:rPr lang="en-US" sz="2000" dirty="0"/>
              <a:t>VPNs considered safe at the time of publication include </a:t>
            </a:r>
            <a:r>
              <a:rPr lang="en-US" sz="2000" dirty="0" err="1"/>
              <a:t>Psiphon</a:t>
            </a:r>
            <a:r>
              <a:rPr lang="en-US" sz="2000" dirty="0"/>
              <a:t>, </a:t>
            </a:r>
            <a:r>
              <a:rPr lang="en-US" sz="2000" dirty="0" err="1"/>
              <a:t>TunnalBear</a:t>
            </a:r>
            <a:r>
              <a:rPr lang="en-US" sz="2000" dirty="0"/>
              <a:t> and </a:t>
            </a:r>
            <a:r>
              <a:rPr lang="en-US" sz="2000" dirty="0" err="1"/>
              <a:t>Riseup</a:t>
            </a:r>
            <a:r>
              <a:rPr lang="en-US" sz="2000" dirty="0"/>
              <a:t> VPN. </a:t>
            </a:r>
            <a:br>
              <a:rPr lang="en-US" sz="2000" dirty="0"/>
            </a:br>
            <a:endParaRPr lang="en-US" sz="2000" dirty="0"/>
          </a:p>
        </p:txBody>
      </p:sp>
    </p:spTree>
    <p:extLst>
      <p:ext uri="{BB962C8B-B14F-4D97-AF65-F5344CB8AC3E}">
        <p14:creationId xmlns:p14="http://schemas.microsoft.com/office/powerpoint/2010/main" val="1030155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2367</TotalTime>
  <Words>7166</Words>
  <Application>Microsoft Office PowerPoint</Application>
  <PresentationFormat>Widescreen</PresentationFormat>
  <Paragraphs>193</Paragraphs>
  <Slides>71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Century Gothic</vt:lpstr>
      <vt:lpstr>Tahoma</vt:lpstr>
      <vt:lpstr>Times New Roman</vt:lpstr>
      <vt:lpstr>Wingdings 3</vt:lpstr>
      <vt:lpstr>Wisp</vt:lpstr>
      <vt:lpstr>PowerPoint Presentation</vt:lpstr>
      <vt:lpstr>What is Computer and Mobile Security </vt:lpstr>
      <vt:lpstr>The “top 10” basics of computer and mobile protection  </vt:lpstr>
      <vt:lpstr>TIP 1: Update the operating system, hardware, applications, phone and software regularly  </vt:lpstr>
      <vt:lpstr>TIP 2: Create strong passwords on all devices  </vt:lpstr>
      <vt:lpstr>TIP 3: Use multifactor authentication whenever possible  </vt:lpstr>
      <vt:lpstr>TIP 4: Install endpoint detection and response (EDR) (anti-malware) software  </vt:lpstr>
      <vt:lpstr>TIP 5: Use a safe browser  </vt:lpstr>
      <vt:lpstr>TIP 6: Install a VPN  </vt:lpstr>
      <vt:lpstr>TIP 7: Use safe open-source software and applications  </vt:lpstr>
      <vt:lpstr>TIP 8: Only download apps and software from recognized app stores  </vt:lpstr>
      <vt:lpstr>TIP 9: Encrypt computers and phones  </vt:lpstr>
      <vt:lpstr>TIP 10: Back up your data  </vt:lpstr>
      <vt:lpstr>ADDITIONAL TIP: Emergency Lockdown Mode  </vt:lpstr>
      <vt:lpstr>Email Security</vt:lpstr>
      <vt:lpstr>Create strong passwords and enable multifactor authentication  </vt:lpstr>
      <vt:lpstr>A STRONG PASSWORD IS:  </vt:lpstr>
      <vt:lpstr>PowerPoint Presentation</vt:lpstr>
      <vt:lpstr>PowerPoint Presentation</vt:lpstr>
      <vt:lpstr>Multifactor authentication  </vt:lpstr>
      <vt:lpstr>WHAT IS MALWARE?</vt:lpstr>
      <vt:lpstr>How to protect devices from malware  </vt:lpstr>
      <vt:lpstr>PowerPoint Presentation</vt:lpstr>
      <vt:lpstr>Online Browsing Security  </vt:lpstr>
      <vt:lpstr>Securing your router  </vt:lpstr>
      <vt:lpstr>Using public Wi-Fi hotspots  </vt:lpstr>
      <vt:lpstr>Protect yourself when using public Wi-Fi  </vt:lpstr>
      <vt:lpstr>PowerPoint Presentation</vt:lpstr>
      <vt:lpstr>Use safe browsers  </vt:lpstr>
      <vt:lpstr>Use safe search engines  </vt:lpstr>
      <vt:lpstr>Use safe browser extensions/add-ons  </vt:lpstr>
      <vt:lpstr>Social Media Security Encryption </vt:lpstr>
      <vt:lpstr>Benefits of encryption  </vt:lpstr>
      <vt:lpstr>ENCRYPTION CAN BE USED TO:  </vt:lpstr>
      <vt:lpstr>What is “secure communications”?  </vt:lpstr>
      <vt:lpstr>Security standards  </vt:lpstr>
      <vt:lpstr>PowerPoint Presentation</vt:lpstr>
      <vt:lpstr>Recommendations for secure communications applications  </vt:lpstr>
      <vt:lpstr>PowerPoint Presentation</vt:lpstr>
      <vt:lpstr>How to send secure (encrypted) emails with PGP  </vt:lpstr>
      <vt:lpstr>NOTE:</vt:lpstr>
      <vt:lpstr>Save and store information securely  </vt:lpstr>
      <vt:lpstr>Saving photos, videos and data to a device  </vt:lpstr>
      <vt:lpstr>PowerPoint Presentation</vt:lpstr>
      <vt:lpstr>Encrypting and storing files using cloud services  </vt:lpstr>
      <vt:lpstr>PowerPoint Presentation</vt:lpstr>
      <vt:lpstr>Encryption software  </vt:lpstr>
      <vt:lpstr>Erase data securely  </vt:lpstr>
      <vt:lpstr>PowerPoint Presentation</vt:lpstr>
      <vt:lpstr>PowerPoint Presentation</vt:lpstr>
      <vt:lpstr>Question</vt:lpstr>
      <vt:lpstr>Answer</vt:lpstr>
      <vt:lpstr>Question  </vt:lpstr>
      <vt:lpstr>Answer</vt:lpstr>
      <vt:lpstr>How to clean devices  </vt:lpstr>
      <vt:lpstr>How to permanently erase or wipe data  </vt:lpstr>
      <vt:lpstr>Fake Pages, Fake Emails and Messages  </vt:lpstr>
      <vt:lpstr>PowerPoint Presentation</vt:lpstr>
      <vt:lpstr>Types of phishing  </vt:lpstr>
      <vt:lpstr>PowerPoint Presentation</vt:lpstr>
      <vt:lpstr>PowerPoint Presentation</vt:lpstr>
      <vt:lpstr>How to protect yourself from digital phishing  </vt:lpstr>
      <vt:lpstr>PowerPoint Presentation</vt:lpstr>
      <vt:lpstr>PowerPoint Presentation</vt:lpstr>
      <vt:lpstr>Social Engineering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Is a Password?</dc:title>
  <dc:creator>RRSWO</dc:creator>
  <cp:lastModifiedBy>my computer</cp:lastModifiedBy>
  <cp:revision>37</cp:revision>
  <dcterms:created xsi:type="dcterms:W3CDTF">2025-06-24T15:51:01Z</dcterms:created>
  <dcterms:modified xsi:type="dcterms:W3CDTF">2025-10-07T12:26:28Z</dcterms:modified>
</cp:coreProperties>
</file>